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59" r:id="rId6"/>
    <p:sldId id="260" r:id="rId7"/>
    <p:sldId id="261" r:id="rId8"/>
    <p:sldId id="262" r:id="rId9"/>
    <p:sldId id="263" r:id="rId10"/>
    <p:sldId id="264" r:id="rId11"/>
    <p:sldId id="265" r:id="rId12"/>
    <p:sldId id="266"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19" autoAdjust="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5FC34D3A-C8D4-483C-8695-507470E74D50}">
      <dgm:prSet/>
      <dgm:spPr/>
      <dgm:t>
        <a:bodyPr/>
        <a:lstStyle/>
        <a:p>
          <a:r>
            <a:rPr lang="en-US" dirty="0"/>
            <a:t>2017</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C057D6ED-8F49-42DC-B8A7-C07F68F0F734}">
      <dgm:prSet/>
      <dgm:spPr/>
      <dgm:t>
        <a:bodyPr/>
        <a:lstStyle/>
        <a:p>
          <a:r>
            <a:rPr lang="en-US" dirty="0"/>
            <a:t>Lorem ipsum dolor sit amet</a:t>
          </a:r>
        </a:p>
      </dgm:t>
    </dgm:pt>
    <dgm:pt modelId="{131D11D9-3030-4E3B-8F84-0108E6497B2A}" type="parTrans" cxnId="{FB0FA082-3950-4822-951F-05A1A9548F18}">
      <dgm:prSet/>
      <dgm:spPr/>
      <dgm:t>
        <a:bodyPr/>
        <a:lstStyle/>
        <a:p>
          <a:endParaRPr lang="en-US"/>
        </a:p>
      </dgm:t>
    </dgm:pt>
    <dgm:pt modelId="{6E885013-4246-43E1-A818-2251A99C8FD2}" type="sibTrans" cxnId="{FB0FA082-3950-4822-951F-05A1A9548F18}">
      <dgm:prSet/>
      <dgm:spPr/>
      <dgm:t>
        <a:bodyPr/>
        <a:lstStyle/>
        <a:p>
          <a:endParaRPr lang="en-US"/>
        </a:p>
      </dgm:t>
    </dgm:pt>
    <dgm:pt modelId="{9845D52A-E054-4EB0-A5A3-32AE7DC6D645}">
      <dgm:prSet/>
      <dgm:spPr/>
      <dgm:t>
        <a:bodyPr/>
        <a:lstStyle/>
        <a:p>
          <a:r>
            <a:rPr lang="en-US" dirty="0"/>
            <a:t>2018</a:t>
          </a:r>
        </a:p>
      </dgm:t>
    </dgm:pt>
    <dgm:pt modelId="{952EE001-86C3-4022-96EE-ABDB540B8A78}" type="parTrans" cxnId="{B04C6215-C46D-4282-963F-02A26E25C8AB}">
      <dgm:prSet/>
      <dgm:spPr/>
      <dgm:t>
        <a:bodyPr/>
        <a:lstStyle/>
        <a:p>
          <a:endParaRPr lang="en-US"/>
        </a:p>
      </dgm:t>
    </dgm:pt>
    <dgm:pt modelId="{796364FD-7651-493A-AEE5-8DD45DF8EEAC}" type="sibTrans" cxnId="{B04C6215-C46D-4282-963F-02A26E25C8AB}">
      <dgm:prSet/>
      <dgm:spPr/>
      <dgm:t>
        <a:bodyPr/>
        <a:lstStyle/>
        <a:p>
          <a:endParaRPr lang="en-US"/>
        </a:p>
      </dgm:t>
    </dgm:pt>
    <dgm:pt modelId="{566C4A8F-CE66-4FF5-AF11-6C385F74A275}">
      <dgm:prSet/>
      <dgm:spPr/>
      <dgm:t>
        <a:bodyPr/>
        <a:lstStyle/>
        <a:p>
          <a:r>
            <a:rPr lang="en-US" dirty="0"/>
            <a:t>Lorem ipsum dolor sit amet</a:t>
          </a:r>
        </a:p>
      </dgm:t>
    </dgm:pt>
    <dgm:pt modelId="{375C5A5E-5F04-4FE8-98F8-795867C18A18}" type="parTrans" cxnId="{66E8CE3C-459F-4648-B4D7-5039298A0E92}">
      <dgm:prSet/>
      <dgm:spPr/>
      <dgm:t>
        <a:bodyPr/>
        <a:lstStyle/>
        <a:p>
          <a:endParaRPr lang="en-US"/>
        </a:p>
      </dgm:t>
    </dgm:pt>
    <dgm:pt modelId="{E74B8A5E-78D9-4E5B-86E1-203DE271581F}" type="sibTrans" cxnId="{66E8CE3C-459F-4648-B4D7-5039298A0E92}">
      <dgm:prSet/>
      <dgm:spPr/>
      <dgm:t>
        <a:bodyPr/>
        <a:lstStyle/>
        <a:p>
          <a:endParaRPr lang="en-US"/>
        </a:p>
      </dgm:t>
    </dgm:pt>
    <dgm:pt modelId="{9AC77E87-FC4D-4F04-889B-73358514DC0D}">
      <dgm:prSet/>
      <dgm:spPr/>
      <dgm:t>
        <a:bodyPr/>
        <a:lstStyle/>
        <a:p>
          <a:r>
            <a:rPr lang="en-US" dirty="0"/>
            <a:t>2019</a:t>
          </a:r>
        </a:p>
      </dgm:t>
    </dgm:pt>
    <dgm:pt modelId="{B29F90F6-921F-42B9-A496-5D121F61821E}" type="parTrans" cxnId="{04774158-8FAB-47B4-A2EE-D3D3A7E958BE}">
      <dgm:prSet/>
      <dgm:spPr/>
      <dgm:t>
        <a:bodyPr/>
        <a:lstStyle/>
        <a:p>
          <a:endParaRPr lang="en-US"/>
        </a:p>
      </dgm:t>
    </dgm:pt>
    <dgm:pt modelId="{3A77AB9A-DF29-465E-A0A5-D4FA3D0C537F}" type="sibTrans" cxnId="{04774158-8FAB-47B4-A2EE-D3D3A7E958BE}">
      <dgm:prSet/>
      <dgm:spPr/>
      <dgm:t>
        <a:bodyPr/>
        <a:lstStyle/>
        <a:p>
          <a:endParaRPr lang="en-US"/>
        </a:p>
      </dgm:t>
    </dgm:pt>
    <dgm:pt modelId="{C2F0E5C9-2943-4A9B-872F-ECF6B159E9F4}">
      <dgm:prSet/>
      <dgm:spPr/>
      <dgm:t>
        <a:bodyPr/>
        <a:lstStyle/>
        <a:p>
          <a:r>
            <a:rPr lang="en-US" dirty="0"/>
            <a:t>Lorem ipsum dolor sit amet</a:t>
          </a:r>
        </a:p>
      </dgm:t>
    </dgm:pt>
    <dgm:pt modelId="{8FBB852D-32B7-4273-9DE3-951F1CFE69EC}" type="parTrans" cxnId="{F7608388-5A1F-4FE9-96E5-520EA7B1F725}">
      <dgm:prSet/>
      <dgm:spPr/>
      <dgm:t>
        <a:bodyPr/>
        <a:lstStyle/>
        <a:p>
          <a:endParaRPr lang="en-US"/>
        </a:p>
      </dgm:t>
    </dgm:pt>
    <dgm:pt modelId="{1A62CB6F-38D7-44F2-AFAB-0C4382E3DA24}" type="sibTrans" cxnId="{F7608388-5A1F-4FE9-96E5-520EA7B1F725}">
      <dgm:prSet/>
      <dgm:spPr/>
      <dgm:t>
        <a:bodyPr/>
        <a:lstStyle/>
        <a:p>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16501"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2017</a:t>
          </a:r>
        </a:p>
      </dsp:txBody>
      <dsp:txXfrm>
        <a:off x="316501" y="1604214"/>
        <a:ext cx="1523346" cy="437513"/>
      </dsp:txXfrm>
    </dsp:sp>
    <dsp:sp modelId="{03E7967D-6C10-4379-9B37-4F5A8CF4EED8}">
      <dsp:nvSpPr>
        <dsp:cNvPr id="0" name=""/>
        <dsp:cNvSpPr/>
      </dsp:nvSpPr>
      <dsp:spPr>
        <a:xfrm>
          <a:off x="3280"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Lorem ipsum dolor sit amet</a:t>
          </a:r>
        </a:p>
      </dsp:txBody>
      <dsp:txXfrm>
        <a:off x="3280" y="0"/>
        <a:ext cx="2237291" cy="1166701"/>
      </dsp:txXfrm>
    </dsp:sp>
    <dsp:sp modelId="{4FB3A766-643A-4ACA-8E5D-2C95FFB87076}">
      <dsp:nvSpPr>
        <dsp:cNvPr id="0" name=""/>
        <dsp:cNvSpPr/>
      </dsp:nvSpPr>
      <dsp:spPr>
        <a:xfrm>
          <a:off x="1927350" y="1822971"/>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21925"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085466"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53792" y="1604214"/>
          <a:ext cx="1610849"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2018</a:t>
          </a:r>
        </a:p>
      </dsp:txBody>
      <dsp:txXfrm>
        <a:off x="2746364" y="1656517"/>
        <a:ext cx="1225705" cy="332907"/>
      </dsp:txXfrm>
    </dsp:sp>
    <dsp:sp modelId="{5E76ADAA-D3EE-462D-A737-9D3772B6C76F}">
      <dsp:nvSpPr>
        <dsp:cNvPr id="0" name=""/>
        <dsp:cNvSpPr/>
      </dsp:nvSpPr>
      <dsp:spPr>
        <a:xfrm>
          <a:off x="2240571" y="247924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Lorem ipsum dolor sit amet</a:t>
          </a:r>
        </a:p>
      </dsp:txBody>
      <dsp:txXfrm>
        <a:off x="2240571" y="2479240"/>
        <a:ext cx="2237291" cy="1166701"/>
      </dsp:txXfrm>
    </dsp:sp>
    <dsp:sp modelId="{6C1697D8-F9A2-4451-950E-C8D8168BBC75}">
      <dsp:nvSpPr>
        <dsp:cNvPr id="0" name=""/>
        <dsp:cNvSpPr/>
      </dsp:nvSpPr>
      <dsp:spPr>
        <a:xfrm>
          <a:off x="4164641" y="1822971"/>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59216"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22757"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4791083"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2019</a:t>
          </a:r>
        </a:p>
      </dsp:txBody>
      <dsp:txXfrm rot="10800000">
        <a:off x="4878586" y="1604214"/>
        <a:ext cx="1523346" cy="437513"/>
      </dsp:txXfrm>
    </dsp:sp>
    <dsp:sp modelId="{2E1F219F-885D-437D-9D95-1C496EBAD119}">
      <dsp:nvSpPr>
        <dsp:cNvPr id="0" name=""/>
        <dsp:cNvSpPr/>
      </dsp:nvSpPr>
      <dsp:spPr>
        <a:xfrm>
          <a:off x="4477862"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Lorem ipsum dolor sit amet</a:t>
          </a:r>
        </a:p>
      </dsp:txBody>
      <dsp:txXfrm>
        <a:off x="4477862" y="0"/>
        <a:ext cx="2237291" cy="1166701"/>
      </dsp:txXfrm>
    </dsp:sp>
    <dsp:sp modelId="{8801BA21-B732-43C2-BD4E-EED526CA614C}">
      <dsp:nvSpPr>
        <dsp:cNvPr id="0" name=""/>
        <dsp:cNvSpPr/>
      </dsp:nvSpPr>
      <dsp:spPr>
        <a:xfrm>
          <a:off x="5596508"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560048"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3/9/2020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3/9/2020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3/9/2020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3/9/2020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3/9/2020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4400" dirty="0">
                <a:solidFill>
                  <a:schemeClr val="tx1"/>
                </a:solidFill>
              </a:rPr>
              <a:t> </a:t>
            </a:r>
            <a:r>
              <a:rPr lang="sr-Latn-RS" sz="4400" dirty="0">
                <a:solidFill>
                  <a:schemeClr val="tx1"/>
                </a:solidFill>
              </a:rPr>
              <a:t>ZAPALJENJE</a:t>
            </a:r>
            <a:br>
              <a:rPr lang="sr-Latn-RS" sz="4400" dirty="0">
                <a:solidFill>
                  <a:schemeClr val="tx1"/>
                </a:solidFill>
              </a:rPr>
            </a:br>
            <a:r>
              <a:rPr lang="sr-Latn-RS" sz="4400" dirty="0">
                <a:solidFill>
                  <a:schemeClr val="tx1"/>
                </a:solidFill>
              </a:rPr>
              <a:t>INFLAMATIO</a:t>
            </a:r>
            <a:endParaRPr lang="en-US" sz="44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en-US" dirty="0">
                <a:solidFill>
                  <a:schemeClr val="tx1"/>
                </a:solidFill>
              </a:rPr>
              <a:t>Sit Dolor Amet</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solidFill>
                  <a:schemeClr val="tx1">
                    <a:lumMod val="75000"/>
                    <a:lumOff val="25000"/>
                  </a:schemeClr>
                </a:solidFill>
              </a:rPr>
              <a:t>Title Lorem Ipsum Dolor</a:t>
            </a: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7314397"/>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0CA6-39D2-4483-AB09-86169F1DA2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B193A5-265E-4315-8260-B6782620AA85}"/>
              </a:ext>
            </a:extLst>
          </p:cNvPr>
          <p:cNvSpPr>
            <a:spLocks noGrp="1"/>
          </p:cNvSpPr>
          <p:nvPr>
            <p:ph idx="1"/>
          </p:nvPr>
        </p:nvSpPr>
        <p:spPr/>
        <p:txBody>
          <a:bodyPr>
            <a:normAutofit/>
          </a:bodyPr>
          <a:lstStyle/>
          <a:p>
            <a:r>
              <a:rPr lang="sr-Latn-RS" sz="2400" dirty="0"/>
              <a:t>UPALA ILI ZAPALJENJE- ODBRAMBENI MEHANIZAM ORGANIZMA</a:t>
            </a:r>
          </a:p>
          <a:p>
            <a:r>
              <a:rPr lang="sr-Latn-RS" sz="2400" dirty="0"/>
              <a:t>SLOŽEN ODGOVOR ORGANIZMA NA ŠTETNE AGENSE</a:t>
            </a:r>
          </a:p>
          <a:p>
            <a:r>
              <a:rPr lang="sr-Latn-RS" sz="2400" dirty="0"/>
              <a:t>ČITAV NIZ REAKCIJA</a:t>
            </a:r>
          </a:p>
          <a:p>
            <a:r>
              <a:rPr lang="sr-Latn-RS" sz="2400" dirty="0"/>
              <a:t>LOKALNA REAKTIVNA PROMENA U TKIVU </a:t>
            </a:r>
            <a:endParaRPr lang="en-US" sz="2400" dirty="0"/>
          </a:p>
        </p:txBody>
      </p:sp>
    </p:spTree>
    <p:extLst>
      <p:ext uri="{BB962C8B-B14F-4D97-AF65-F5344CB8AC3E}">
        <p14:creationId xmlns:p14="http://schemas.microsoft.com/office/powerpoint/2010/main" val="2156959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C855-E479-495A-8D7F-2986568A561C}"/>
              </a:ext>
            </a:extLst>
          </p:cNvPr>
          <p:cNvSpPr>
            <a:spLocks noGrp="1"/>
          </p:cNvSpPr>
          <p:nvPr>
            <p:ph type="title"/>
          </p:nvPr>
        </p:nvSpPr>
        <p:spPr/>
        <p:txBody>
          <a:bodyPr/>
          <a:lstStyle/>
          <a:p>
            <a:r>
              <a:rPr lang="sr-Latn-RS" dirty="0"/>
              <a:t>OSNOVNI (KARDINALNI) ZNACI ZAPALJENJA</a:t>
            </a:r>
            <a:endParaRPr lang="en-US" dirty="0"/>
          </a:p>
        </p:txBody>
      </p:sp>
      <p:sp>
        <p:nvSpPr>
          <p:cNvPr id="3" name="Content Placeholder 2">
            <a:extLst>
              <a:ext uri="{FF2B5EF4-FFF2-40B4-BE49-F238E27FC236}">
                <a16:creationId xmlns:a16="http://schemas.microsoft.com/office/drawing/2014/main" id="{A64EBF2B-642C-42DA-9F82-C2D56CC9DC56}"/>
              </a:ext>
            </a:extLst>
          </p:cNvPr>
          <p:cNvSpPr>
            <a:spLocks noGrp="1"/>
          </p:cNvSpPr>
          <p:nvPr>
            <p:ph idx="1"/>
          </p:nvPr>
        </p:nvSpPr>
        <p:spPr/>
        <p:txBody>
          <a:bodyPr>
            <a:normAutofit/>
          </a:bodyPr>
          <a:lstStyle/>
          <a:p>
            <a:r>
              <a:rPr lang="sr-Latn-RS" sz="3200" dirty="0"/>
              <a:t>1. TUMOR-OTOK</a:t>
            </a:r>
          </a:p>
          <a:p>
            <a:r>
              <a:rPr lang="sr-Latn-RS" sz="3200" dirty="0"/>
              <a:t>2. CRVENILO- RUBOR</a:t>
            </a:r>
          </a:p>
          <a:p>
            <a:r>
              <a:rPr lang="sr-Latn-RS" sz="3200" dirty="0"/>
              <a:t>3. TOPLOTA- CALOR</a:t>
            </a:r>
          </a:p>
          <a:p>
            <a:r>
              <a:rPr lang="sr-Latn-RS" sz="3200" dirty="0"/>
              <a:t>4. BOL. DOLOR</a:t>
            </a:r>
          </a:p>
          <a:p>
            <a:r>
              <a:rPr lang="sr-Latn-RS" sz="3200" dirty="0"/>
              <a:t>5. OŠTEĆENA FUNKCIJA- FUNKTIO LESA</a:t>
            </a:r>
            <a:endParaRPr lang="en-US" sz="3200" dirty="0"/>
          </a:p>
        </p:txBody>
      </p:sp>
    </p:spTree>
    <p:extLst>
      <p:ext uri="{BB962C8B-B14F-4D97-AF65-F5344CB8AC3E}">
        <p14:creationId xmlns:p14="http://schemas.microsoft.com/office/powerpoint/2010/main" val="18675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B859D-A2A7-4A6A-A895-F985918B7D08}"/>
              </a:ext>
            </a:extLst>
          </p:cNvPr>
          <p:cNvSpPr>
            <a:spLocks noGrp="1"/>
          </p:cNvSpPr>
          <p:nvPr>
            <p:ph type="title"/>
          </p:nvPr>
        </p:nvSpPr>
        <p:spPr/>
        <p:txBody>
          <a:bodyPr/>
          <a:lstStyle/>
          <a:p>
            <a:r>
              <a:rPr lang="sr-Latn-RS" dirty="0"/>
              <a:t>TUMOR</a:t>
            </a:r>
            <a:endParaRPr lang="en-US" dirty="0"/>
          </a:p>
        </p:txBody>
      </p:sp>
      <p:sp>
        <p:nvSpPr>
          <p:cNvPr id="3" name="Content Placeholder 2">
            <a:extLst>
              <a:ext uri="{FF2B5EF4-FFF2-40B4-BE49-F238E27FC236}">
                <a16:creationId xmlns:a16="http://schemas.microsoft.com/office/drawing/2014/main" id="{250E00FB-F991-49B2-9E11-5B64542E3118}"/>
              </a:ext>
            </a:extLst>
          </p:cNvPr>
          <p:cNvSpPr>
            <a:spLocks noGrp="1"/>
          </p:cNvSpPr>
          <p:nvPr>
            <p:ph idx="1"/>
          </p:nvPr>
        </p:nvSpPr>
        <p:spPr/>
        <p:txBody>
          <a:bodyPr/>
          <a:lstStyle/>
          <a:p>
            <a:r>
              <a:rPr lang="sr-Latn-RS" sz="4000" dirty="0"/>
              <a:t>OTOK, EDEM</a:t>
            </a:r>
          </a:p>
          <a:p>
            <a:r>
              <a:rPr lang="sr-Latn-RS" sz="4000" dirty="0"/>
              <a:t>USLED NAKUPLJANJA TEČNOSTI</a:t>
            </a:r>
          </a:p>
          <a:p>
            <a:r>
              <a:rPr lang="sr-Latn-RS" sz="4000" dirty="0"/>
              <a:t>BELANČEVINE, KRVNE ĆELIJE </a:t>
            </a:r>
          </a:p>
          <a:p>
            <a:r>
              <a:rPr lang="sr-Latn-RS" sz="4000" dirty="0"/>
              <a:t>U CILJU REAKCIJE ZAŠTITE TKIVA</a:t>
            </a:r>
          </a:p>
          <a:p>
            <a:endParaRPr lang="en-US" dirty="0"/>
          </a:p>
        </p:txBody>
      </p:sp>
    </p:spTree>
    <p:extLst>
      <p:ext uri="{BB962C8B-B14F-4D97-AF65-F5344CB8AC3E}">
        <p14:creationId xmlns:p14="http://schemas.microsoft.com/office/powerpoint/2010/main" val="195161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003B-EA96-4175-B70B-25AC51C44F3E}"/>
              </a:ext>
            </a:extLst>
          </p:cNvPr>
          <p:cNvSpPr>
            <a:spLocks noGrp="1"/>
          </p:cNvSpPr>
          <p:nvPr>
            <p:ph type="title"/>
          </p:nvPr>
        </p:nvSpPr>
        <p:spPr/>
        <p:txBody>
          <a:bodyPr/>
          <a:lstStyle/>
          <a:p>
            <a:r>
              <a:rPr lang="sr-Latn-RS" dirty="0"/>
              <a:t>CRVENILO</a:t>
            </a:r>
            <a:endParaRPr lang="en-US" dirty="0"/>
          </a:p>
        </p:txBody>
      </p:sp>
      <p:sp>
        <p:nvSpPr>
          <p:cNvPr id="3" name="Content Placeholder 2">
            <a:extLst>
              <a:ext uri="{FF2B5EF4-FFF2-40B4-BE49-F238E27FC236}">
                <a16:creationId xmlns:a16="http://schemas.microsoft.com/office/drawing/2014/main" id="{74C3A273-B0FF-47EE-BDF5-AC1214CC4CED}"/>
              </a:ext>
            </a:extLst>
          </p:cNvPr>
          <p:cNvSpPr>
            <a:spLocks noGrp="1"/>
          </p:cNvSpPr>
          <p:nvPr>
            <p:ph idx="1"/>
          </p:nvPr>
        </p:nvSpPr>
        <p:spPr/>
        <p:txBody>
          <a:bodyPr/>
          <a:lstStyle/>
          <a:p>
            <a:r>
              <a:rPr lang="sr-Latn-RS" sz="4000" dirty="0"/>
              <a:t>RUBOR</a:t>
            </a:r>
          </a:p>
          <a:p>
            <a:r>
              <a:rPr lang="sr-Latn-RS" sz="4000" dirty="0"/>
              <a:t>USLED AKTIVNE ARTERIJSKE HIPEREMIJE</a:t>
            </a:r>
          </a:p>
          <a:p>
            <a:endParaRPr lang="en-US" dirty="0"/>
          </a:p>
        </p:txBody>
      </p:sp>
    </p:spTree>
    <p:extLst>
      <p:ext uri="{BB962C8B-B14F-4D97-AF65-F5344CB8AC3E}">
        <p14:creationId xmlns:p14="http://schemas.microsoft.com/office/powerpoint/2010/main" val="61724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90D2-8D43-40B4-9348-3511CCB0BAAD}"/>
              </a:ext>
            </a:extLst>
          </p:cNvPr>
          <p:cNvSpPr>
            <a:spLocks noGrp="1"/>
          </p:cNvSpPr>
          <p:nvPr>
            <p:ph type="title"/>
          </p:nvPr>
        </p:nvSpPr>
        <p:spPr/>
        <p:txBody>
          <a:bodyPr/>
          <a:lstStyle/>
          <a:p>
            <a:r>
              <a:rPr lang="sr-Latn-RS" dirty="0"/>
              <a:t>TOPLOTA</a:t>
            </a:r>
            <a:endParaRPr lang="en-US" dirty="0"/>
          </a:p>
        </p:txBody>
      </p:sp>
      <p:sp>
        <p:nvSpPr>
          <p:cNvPr id="3" name="Content Placeholder 2">
            <a:extLst>
              <a:ext uri="{FF2B5EF4-FFF2-40B4-BE49-F238E27FC236}">
                <a16:creationId xmlns:a16="http://schemas.microsoft.com/office/drawing/2014/main" id="{572A2F54-0B3D-4D23-9D0C-F99ADC9FEA72}"/>
              </a:ext>
            </a:extLst>
          </p:cNvPr>
          <p:cNvSpPr>
            <a:spLocks noGrp="1"/>
          </p:cNvSpPr>
          <p:nvPr>
            <p:ph idx="1"/>
          </p:nvPr>
        </p:nvSpPr>
        <p:spPr/>
        <p:txBody>
          <a:bodyPr>
            <a:normAutofit/>
          </a:bodyPr>
          <a:lstStyle/>
          <a:p>
            <a:r>
              <a:rPr lang="sr-Latn-RS" sz="4000" dirty="0"/>
              <a:t>CALOR</a:t>
            </a:r>
          </a:p>
          <a:p>
            <a:r>
              <a:rPr lang="sr-Latn-RS" sz="4000" dirty="0"/>
              <a:t>POVEĆANA TEMPERATURA NA MESTU ZAPALJENJA</a:t>
            </a:r>
          </a:p>
          <a:p>
            <a:r>
              <a:rPr lang="sr-Latn-RS" sz="4000" dirty="0"/>
              <a:t>HIPEREMIJA</a:t>
            </a:r>
          </a:p>
          <a:p>
            <a:r>
              <a:rPr lang="sr-Latn-RS" sz="4000" dirty="0"/>
              <a:t>POJAČAN PROMET MATERIJA</a:t>
            </a:r>
            <a:endParaRPr lang="en-US" sz="4000" dirty="0"/>
          </a:p>
        </p:txBody>
      </p:sp>
    </p:spTree>
    <p:extLst>
      <p:ext uri="{BB962C8B-B14F-4D97-AF65-F5344CB8AC3E}">
        <p14:creationId xmlns:p14="http://schemas.microsoft.com/office/powerpoint/2010/main" val="260233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505D5-EFAA-41D4-BC9D-802CE2DE83E4}"/>
              </a:ext>
            </a:extLst>
          </p:cNvPr>
          <p:cNvSpPr>
            <a:spLocks noGrp="1"/>
          </p:cNvSpPr>
          <p:nvPr>
            <p:ph type="title"/>
          </p:nvPr>
        </p:nvSpPr>
        <p:spPr/>
        <p:txBody>
          <a:bodyPr/>
          <a:lstStyle/>
          <a:p>
            <a:r>
              <a:rPr lang="sr-Latn-RS" dirty="0"/>
              <a:t>BOL</a:t>
            </a:r>
            <a:endParaRPr lang="en-US" dirty="0"/>
          </a:p>
        </p:txBody>
      </p:sp>
      <p:sp>
        <p:nvSpPr>
          <p:cNvPr id="3" name="Content Placeholder 2">
            <a:extLst>
              <a:ext uri="{FF2B5EF4-FFF2-40B4-BE49-F238E27FC236}">
                <a16:creationId xmlns:a16="http://schemas.microsoft.com/office/drawing/2014/main" id="{EBB2979A-CE2E-4135-BA16-5DD2C874DF81}"/>
              </a:ext>
            </a:extLst>
          </p:cNvPr>
          <p:cNvSpPr>
            <a:spLocks noGrp="1"/>
          </p:cNvSpPr>
          <p:nvPr>
            <p:ph idx="1"/>
          </p:nvPr>
        </p:nvSpPr>
        <p:spPr/>
        <p:txBody>
          <a:bodyPr>
            <a:noAutofit/>
          </a:bodyPr>
          <a:lstStyle/>
          <a:p>
            <a:r>
              <a:rPr lang="sr-Latn-RS" sz="4400" dirty="0"/>
              <a:t>DOLOR</a:t>
            </a:r>
          </a:p>
          <a:p>
            <a:r>
              <a:rPr lang="sr-Latn-RS" sz="4400" dirty="0"/>
              <a:t>NASTAJE ZBOG PRITISKA NA NERVE</a:t>
            </a:r>
          </a:p>
          <a:p>
            <a:r>
              <a:rPr lang="sr-Latn-RS" sz="4400" dirty="0"/>
              <a:t>TOKSIČNI PRODUKTI ZAPALJENJA</a:t>
            </a:r>
            <a:endParaRPr lang="en-US" sz="4400" dirty="0"/>
          </a:p>
        </p:txBody>
      </p:sp>
    </p:spTree>
    <p:extLst>
      <p:ext uri="{BB962C8B-B14F-4D97-AF65-F5344CB8AC3E}">
        <p14:creationId xmlns:p14="http://schemas.microsoft.com/office/powerpoint/2010/main" val="1202174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A622-A9C0-463A-8A17-243C34905D4B}"/>
              </a:ext>
            </a:extLst>
          </p:cNvPr>
          <p:cNvSpPr>
            <a:spLocks noGrp="1"/>
          </p:cNvSpPr>
          <p:nvPr>
            <p:ph type="title"/>
          </p:nvPr>
        </p:nvSpPr>
        <p:spPr/>
        <p:txBody>
          <a:bodyPr/>
          <a:lstStyle/>
          <a:p>
            <a:r>
              <a:rPr lang="sr-Latn-RS" dirty="0"/>
              <a:t>OŠTEĆENA FUNKCIJA TKIVA </a:t>
            </a:r>
            <a:endParaRPr lang="en-US" dirty="0"/>
          </a:p>
        </p:txBody>
      </p:sp>
      <p:sp>
        <p:nvSpPr>
          <p:cNvPr id="3" name="Content Placeholder 2">
            <a:extLst>
              <a:ext uri="{FF2B5EF4-FFF2-40B4-BE49-F238E27FC236}">
                <a16:creationId xmlns:a16="http://schemas.microsoft.com/office/drawing/2014/main" id="{DE2E51F3-07B2-434D-97A8-904E535FBAD6}"/>
              </a:ext>
            </a:extLst>
          </p:cNvPr>
          <p:cNvSpPr>
            <a:spLocks noGrp="1"/>
          </p:cNvSpPr>
          <p:nvPr>
            <p:ph idx="1"/>
          </p:nvPr>
        </p:nvSpPr>
        <p:spPr/>
        <p:txBody>
          <a:bodyPr>
            <a:normAutofit/>
          </a:bodyPr>
          <a:lstStyle/>
          <a:p>
            <a:r>
              <a:rPr lang="sr-Latn-RS" sz="3600" dirty="0"/>
              <a:t>FUNCTIO LAESA</a:t>
            </a:r>
          </a:p>
          <a:p>
            <a:r>
              <a:rPr lang="sr-Latn-RS" sz="3600" dirty="0"/>
              <a:t>POSLEDICA OTOKA, BOLA I ŠTETNIH PRODUKATA</a:t>
            </a:r>
            <a:endParaRPr lang="en-US" sz="3600" dirty="0"/>
          </a:p>
        </p:txBody>
      </p:sp>
    </p:spTree>
    <p:extLst>
      <p:ext uri="{BB962C8B-B14F-4D97-AF65-F5344CB8AC3E}">
        <p14:creationId xmlns:p14="http://schemas.microsoft.com/office/powerpoint/2010/main" val="195684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86F7D-1527-430E-9D1B-76873CF22940}"/>
              </a:ext>
            </a:extLst>
          </p:cNvPr>
          <p:cNvSpPr>
            <a:spLocks noGrp="1"/>
          </p:cNvSpPr>
          <p:nvPr>
            <p:ph type="title"/>
          </p:nvPr>
        </p:nvSpPr>
        <p:spPr/>
        <p:txBody>
          <a:bodyPr/>
          <a:lstStyle/>
          <a:p>
            <a:r>
              <a:rPr lang="sr-Latn-RS" dirty="0"/>
              <a:t>OSNOVNI KARDINALNI ZNACI ZAPALJENJA</a:t>
            </a:r>
            <a:endParaRPr lang="en-US" dirty="0"/>
          </a:p>
        </p:txBody>
      </p:sp>
      <p:pic>
        <p:nvPicPr>
          <p:cNvPr id="5" name="Content Placeholder 4">
            <a:extLst>
              <a:ext uri="{FF2B5EF4-FFF2-40B4-BE49-F238E27FC236}">
                <a16:creationId xmlns:a16="http://schemas.microsoft.com/office/drawing/2014/main" id="{935C2935-FA6B-4F73-AB2B-3362B89D5799}"/>
              </a:ext>
            </a:extLst>
          </p:cNvPr>
          <p:cNvPicPr>
            <a:picLocks noGrp="1" noChangeAspect="1"/>
          </p:cNvPicPr>
          <p:nvPr>
            <p:ph idx="1"/>
          </p:nvPr>
        </p:nvPicPr>
        <p:blipFill>
          <a:blip r:embed="rId2"/>
          <a:stretch>
            <a:fillRect/>
          </a:stretch>
        </p:blipFill>
        <p:spPr>
          <a:xfrm>
            <a:off x="2884073" y="1807535"/>
            <a:ext cx="6627987" cy="4582632"/>
          </a:xfrm>
        </p:spPr>
      </p:pic>
    </p:spTree>
    <p:extLst>
      <p:ext uri="{BB962C8B-B14F-4D97-AF65-F5344CB8AC3E}">
        <p14:creationId xmlns:p14="http://schemas.microsoft.com/office/powerpoint/2010/main" val="8951199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3.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{6BC5A889-7759-41A6-B3CE-B6B29C35575A}tf56410444</Template>
  <TotalTime>0</TotalTime>
  <Words>136</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Avenir Next LT Pro</vt:lpstr>
      <vt:lpstr>Avenir Next LT Pro Light</vt:lpstr>
      <vt:lpstr>Garamond</vt:lpstr>
      <vt:lpstr>SavonVTI</vt:lpstr>
      <vt:lpstr> ZAPALJENJE INFLAMATIO</vt:lpstr>
      <vt:lpstr>PowerPoint Presentation</vt:lpstr>
      <vt:lpstr>OSNOVNI (KARDINALNI) ZNACI ZAPALJENJA</vt:lpstr>
      <vt:lpstr>TUMOR</vt:lpstr>
      <vt:lpstr>CRVENILO</vt:lpstr>
      <vt:lpstr>TOPLOTA</vt:lpstr>
      <vt:lpstr>BOL</vt:lpstr>
      <vt:lpstr>OŠTEĆENA FUNKCIJA TKIVA </vt:lpstr>
      <vt:lpstr>OSNOVNI KARDINALNI ZNACI ZAPALJENJA</vt:lpstr>
      <vt:lpstr>Title Lorem Ipsum Dolor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2020-03-09T09:03:42Z</dcterms:created>
  <dcterms:modified xsi:type="dcterms:W3CDTF">2020-03-09T09:23:59Z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