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4" r:id="rId4"/>
    <p:sldId id="315" r:id="rId5"/>
    <p:sldId id="316" r:id="rId6"/>
    <p:sldId id="317" r:id="rId7"/>
    <p:sldId id="318" r:id="rId8"/>
    <p:sldId id="306" r:id="rId9"/>
    <p:sldId id="319" r:id="rId10"/>
    <p:sldId id="308" r:id="rId11"/>
    <p:sldId id="320" r:id="rId12"/>
    <p:sldId id="321" r:id="rId13"/>
    <p:sldId id="312" r:id="rId14"/>
    <p:sldId id="322"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800080"/>
    <a:srgbClr val="FF33CC"/>
    <a:srgbClr val="660066"/>
    <a:srgbClr val="000099"/>
    <a:srgbClr val="FF5050"/>
    <a:srgbClr val="33CC33"/>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635B028A-17B4-4E0B-A0E5-5EF7441F735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682AFF-E499-43F4-8AE1-BFC22987C4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A50FA42-D16E-4CE4-A7D0-46EA461C5662}"/>
              </a:ext>
            </a:extLst>
          </p:cNvPr>
          <p:cNvSpPr>
            <a:spLocks noGrp="1" noChangeArrowheads="1"/>
          </p:cNvSpPr>
          <p:nvPr>
            <p:ph type="sldNum" sz="quarter" idx="12"/>
          </p:nvPr>
        </p:nvSpPr>
        <p:spPr>
          <a:ln/>
        </p:spPr>
        <p:txBody>
          <a:bodyPr/>
          <a:lstStyle>
            <a:lvl1pPr>
              <a:defRPr/>
            </a:lvl1pPr>
          </a:lstStyle>
          <a:p>
            <a:fld id="{445CCE85-9997-4DBC-AAE2-1A71F9D8A7B5}" type="slidenum">
              <a:rPr lang="en-US" altLang="sr-Latn-RS"/>
              <a:pPr/>
              <a:t>‹#›</a:t>
            </a:fld>
            <a:endParaRPr lang="en-US" altLang="sr-Latn-RS"/>
          </a:p>
        </p:txBody>
      </p:sp>
    </p:spTree>
    <p:extLst>
      <p:ext uri="{BB962C8B-B14F-4D97-AF65-F5344CB8AC3E}">
        <p14:creationId xmlns:p14="http://schemas.microsoft.com/office/powerpoint/2010/main" val="13370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81A1077-FD5F-46EF-86FF-252023A3B5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18BCD5E-F9C0-4E6C-B0E2-5B9DD90535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0EF09EE-54D6-4267-B48D-09D09435B744}"/>
              </a:ext>
            </a:extLst>
          </p:cNvPr>
          <p:cNvSpPr>
            <a:spLocks noGrp="1" noChangeArrowheads="1"/>
          </p:cNvSpPr>
          <p:nvPr>
            <p:ph type="sldNum" sz="quarter" idx="12"/>
          </p:nvPr>
        </p:nvSpPr>
        <p:spPr>
          <a:ln/>
        </p:spPr>
        <p:txBody>
          <a:bodyPr/>
          <a:lstStyle>
            <a:lvl1pPr>
              <a:defRPr/>
            </a:lvl1pPr>
          </a:lstStyle>
          <a:p>
            <a:fld id="{1EC79F19-68AB-4147-8BA2-8E3AED427C81}" type="slidenum">
              <a:rPr lang="en-US" altLang="sr-Latn-RS"/>
              <a:pPr/>
              <a:t>‹#›</a:t>
            </a:fld>
            <a:endParaRPr lang="en-US" altLang="sr-Latn-RS"/>
          </a:p>
        </p:txBody>
      </p:sp>
    </p:spTree>
    <p:extLst>
      <p:ext uri="{BB962C8B-B14F-4D97-AF65-F5344CB8AC3E}">
        <p14:creationId xmlns:p14="http://schemas.microsoft.com/office/powerpoint/2010/main" val="172350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E48B86-0BE0-4BF1-8543-91055100E2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A5274EB-0BF8-4331-BA80-F50B78A168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613FC91-2D2B-46BF-9D5A-6055D148FEC6}"/>
              </a:ext>
            </a:extLst>
          </p:cNvPr>
          <p:cNvSpPr>
            <a:spLocks noGrp="1" noChangeArrowheads="1"/>
          </p:cNvSpPr>
          <p:nvPr>
            <p:ph type="sldNum" sz="quarter" idx="12"/>
          </p:nvPr>
        </p:nvSpPr>
        <p:spPr>
          <a:ln/>
        </p:spPr>
        <p:txBody>
          <a:bodyPr/>
          <a:lstStyle>
            <a:lvl1pPr>
              <a:defRPr/>
            </a:lvl1pPr>
          </a:lstStyle>
          <a:p>
            <a:fld id="{7BB04817-10EF-4286-9809-90A3D007036C}" type="slidenum">
              <a:rPr lang="en-US" altLang="sr-Latn-RS"/>
              <a:pPr/>
              <a:t>‹#›</a:t>
            </a:fld>
            <a:endParaRPr lang="en-US" altLang="sr-Latn-RS"/>
          </a:p>
        </p:txBody>
      </p:sp>
    </p:spTree>
    <p:extLst>
      <p:ext uri="{BB962C8B-B14F-4D97-AF65-F5344CB8AC3E}">
        <p14:creationId xmlns:p14="http://schemas.microsoft.com/office/powerpoint/2010/main" val="408645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5CB8A29-907C-47F4-B221-3830E80153A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3E543B3-6B44-42AD-86A0-F8319D9E38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DFF35E9-D75A-48F8-AF72-787596A83E26}"/>
              </a:ext>
            </a:extLst>
          </p:cNvPr>
          <p:cNvSpPr>
            <a:spLocks noGrp="1" noChangeArrowheads="1"/>
          </p:cNvSpPr>
          <p:nvPr>
            <p:ph type="sldNum" sz="quarter" idx="12"/>
          </p:nvPr>
        </p:nvSpPr>
        <p:spPr>
          <a:ln/>
        </p:spPr>
        <p:txBody>
          <a:bodyPr/>
          <a:lstStyle>
            <a:lvl1pPr>
              <a:defRPr/>
            </a:lvl1pPr>
          </a:lstStyle>
          <a:p>
            <a:fld id="{262BC947-B681-445E-AD15-48DC88502A0D}" type="slidenum">
              <a:rPr lang="en-US" altLang="sr-Latn-RS"/>
              <a:pPr/>
              <a:t>‹#›</a:t>
            </a:fld>
            <a:endParaRPr lang="en-US" altLang="sr-Latn-RS"/>
          </a:p>
        </p:txBody>
      </p:sp>
    </p:spTree>
    <p:extLst>
      <p:ext uri="{BB962C8B-B14F-4D97-AF65-F5344CB8AC3E}">
        <p14:creationId xmlns:p14="http://schemas.microsoft.com/office/powerpoint/2010/main" val="823273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C979E02-8682-4CDF-BC63-280A5BC18A6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D1BAD07-E224-47B2-A6EF-C59258C32E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02C0772-105C-4901-BD45-BCE44E3FE3B4}"/>
              </a:ext>
            </a:extLst>
          </p:cNvPr>
          <p:cNvSpPr>
            <a:spLocks noGrp="1" noChangeArrowheads="1"/>
          </p:cNvSpPr>
          <p:nvPr>
            <p:ph type="sldNum" sz="quarter" idx="12"/>
          </p:nvPr>
        </p:nvSpPr>
        <p:spPr>
          <a:ln/>
        </p:spPr>
        <p:txBody>
          <a:bodyPr/>
          <a:lstStyle>
            <a:lvl1pPr>
              <a:defRPr/>
            </a:lvl1pPr>
          </a:lstStyle>
          <a:p>
            <a:fld id="{DAEF79F9-AF82-4DFD-BDA4-5A0037906962}" type="slidenum">
              <a:rPr lang="en-US" altLang="sr-Latn-RS"/>
              <a:pPr/>
              <a:t>‹#›</a:t>
            </a:fld>
            <a:endParaRPr lang="en-US" altLang="sr-Latn-RS"/>
          </a:p>
        </p:txBody>
      </p:sp>
    </p:spTree>
    <p:extLst>
      <p:ext uri="{BB962C8B-B14F-4D97-AF65-F5344CB8AC3E}">
        <p14:creationId xmlns:p14="http://schemas.microsoft.com/office/powerpoint/2010/main" val="1582859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BFA7ED04-E1B2-4CC3-A983-DCF1CD614AB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534A1AE3-5027-41F4-9AF1-9A6AC3F80AD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7DA279F-B0F5-4CFD-8625-B361AD0CA6B0}"/>
              </a:ext>
            </a:extLst>
          </p:cNvPr>
          <p:cNvSpPr>
            <a:spLocks noGrp="1" noChangeArrowheads="1"/>
          </p:cNvSpPr>
          <p:nvPr>
            <p:ph type="sldNum" sz="quarter" idx="12"/>
          </p:nvPr>
        </p:nvSpPr>
        <p:spPr>
          <a:ln/>
        </p:spPr>
        <p:txBody>
          <a:bodyPr/>
          <a:lstStyle>
            <a:lvl1pPr>
              <a:defRPr/>
            </a:lvl1pPr>
          </a:lstStyle>
          <a:p>
            <a:fld id="{F51C54A1-E455-44F0-AE31-E99D7117DA64}" type="slidenum">
              <a:rPr lang="en-US" altLang="sr-Latn-RS"/>
              <a:pPr/>
              <a:t>‹#›</a:t>
            </a:fld>
            <a:endParaRPr lang="en-US" altLang="sr-Latn-RS"/>
          </a:p>
        </p:txBody>
      </p:sp>
    </p:spTree>
    <p:extLst>
      <p:ext uri="{BB962C8B-B14F-4D97-AF65-F5344CB8AC3E}">
        <p14:creationId xmlns:p14="http://schemas.microsoft.com/office/powerpoint/2010/main" val="217059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35F7506-8F68-44C3-B9E2-AF01F248200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ACDD4D9-1CED-41FD-A286-83C2AE1CCF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0BA2B6-D0C6-472C-B43B-AC9C41718950}"/>
              </a:ext>
            </a:extLst>
          </p:cNvPr>
          <p:cNvSpPr>
            <a:spLocks noGrp="1" noChangeArrowheads="1"/>
          </p:cNvSpPr>
          <p:nvPr>
            <p:ph type="sldNum" sz="quarter" idx="12"/>
          </p:nvPr>
        </p:nvSpPr>
        <p:spPr>
          <a:ln/>
        </p:spPr>
        <p:txBody>
          <a:bodyPr/>
          <a:lstStyle>
            <a:lvl1pPr>
              <a:defRPr/>
            </a:lvl1pPr>
          </a:lstStyle>
          <a:p>
            <a:fld id="{153D62E5-B13A-4B41-B276-62875C3F8883}" type="slidenum">
              <a:rPr lang="en-US" altLang="sr-Latn-RS"/>
              <a:pPr/>
              <a:t>‹#›</a:t>
            </a:fld>
            <a:endParaRPr lang="en-US" altLang="sr-Latn-RS"/>
          </a:p>
        </p:txBody>
      </p:sp>
    </p:spTree>
    <p:extLst>
      <p:ext uri="{BB962C8B-B14F-4D97-AF65-F5344CB8AC3E}">
        <p14:creationId xmlns:p14="http://schemas.microsoft.com/office/powerpoint/2010/main" val="9027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8CF9515-260A-4A57-886D-92B4DADD86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D9CAA6-D4BD-41E9-B79C-0D6BE7DD8E4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A18A3A0-B7E2-4E0E-81CF-32C2A90BEA6B}"/>
              </a:ext>
            </a:extLst>
          </p:cNvPr>
          <p:cNvSpPr>
            <a:spLocks noGrp="1" noChangeArrowheads="1"/>
          </p:cNvSpPr>
          <p:nvPr>
            <p:ph type="sldNum" sz="quarter" idx="12"/>
          </p:nvPr>
        </p:nvSpPr>
        <p:spPr>
          <a:ln/>
        </p:spPr>
        <p:txBody>
          <a:bodyPr/>
          <a:lstStyle>
            <a:lvl1pPr>
              <a:defRPr/>
            </a:lvl1pPr>
          </a:lstStyle>
          <a:p>
            <a:fld id="{7CB77AA8-0378-48CC-B900-6E936F202B59}" type="slidenum">
              <a:rPr lang="en-US" altLang="sr-Latn-RS"/>
              <a:pPr/>
              <a:t>‹#›</a:t>
            </a:fld>
            <a:endParaRPr lang="en-US" altLang="sr-Latn-RS"/>
          </a:p>
        </p:txBody>
      </p:sp>
    </p:spTree>
    <p:extLst>
      <p:ext uri="{BB962C8B-B14F-4D97-AF65-F5344CB8AC3E}">
        <p14:creationId xmlns:p14="http://schemas.microsoft.com/office/powerpoint/2010/main" val="37676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EA6DABB-2B35-44B3-979C-FC824B3EEB8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D862C9D-121F-44D5-A459-B9A2B56D0EA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9DDF7D4-0A13-4731-92FC-895FB1BFECF9}"/>
              </a:ext>
            </a:extLst>
          </p:cNvPr>
          <p:cNvSpPr>
            <a:spLocks noGrp="1" noChangeArrowheads="1"/>
          </p:cNvSpPr>
          <p:nvPr>
            <p:ph type="sldNum" sz="quarter" idx="12"/>
          </p:nvPr>
        </p:nvSpPr>
        <p:spPr>
          <a:ln/>
        </p:spPr>
        <p:txBody>
          <a:bodyPr/>
          <a:lstStyle>
            <a:lvl1pPr>
              <a:defRPr/>
            </a:lvl1pPr>
          </a:lstStyle>
          <a:p>
            <a:fld id="{F28321D8-6DF4-4DBE-B4FC-42226FB656C4}" type="slidenum">
              <a:rPr lang="en-US" altLang="sr-Latn-RS"/>
              <a:pPr/>
              <a:t>‹#›</a:t>
            </a:fld>
            <a:endParaRPr lang="en-US" altLang="sr-Latn-RS"/>
          </a:p>
        </p:txBody>
      </p:sp>
    </p:spTree>
    <p:extLst>
      <p:ext uri="{BB962C8B-B14F-4D97-AF65-F5344CB8AC3E}">
        <p14:creationId xmlns:p14="http://schemas.microsoft.com/office/powerpoint/2010/main" val="78155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B2D1305-A258-410D-A930-5AE3AFC58BB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9B211FE-5BC6-40E1-8669-61E413648A3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1DEC174-3CBA-42F9-AA42-60F3068000D1}"/>
              </a:ext>
            </a:extLst>
          </p:cNvPr>
          <p:cNvSpPr>
            <a:spLocks noGrp="1" noChangeArrowheads="1"/>
          </p:cNvSpPr>
          <p:nvPr>
            <p:ph type="sldNum" sz="quarter" idx="12"/>
          </p:nvPr>
        </p:nvSpPr>
        <p:spPr>
          <a:ln/>
        </p:spPr>
        <p:txBody>
          <a:bodyPr/>
          <a:lstStyle>
            <a:lvl1pPr>
              <a:defRPr/>
            </a:lvl1pPr>
          </a:lstStyle>
          <a:p>
            <a:fld id="{9DEC26C7-8E3C-4B77-8EBC-F11E650D62F6}" type="slidenum">
              <a:rPr lang="en-US" altLang="sr-Latn-RS"/>
              <a:pPr/>
              <a:t>‹#›</a:t>
            </a:fld>
            <a:endParaRPr lang="en-US" altLang="sr-Latn-RS"/>
          </a:p>
        </p:txBody>
      </p:sp>
    </p:spTree>
    <p:extLst>
      <p:ext uri="{BB962C8B-B14F-4D97-AF65-F5344CB8AC3E}">
        <p14:creationId xmlns:p14="http://schemas.microsoft.com/office/powerpoint/2010/main" val="203700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204172B9-10E5-4838-9704-9B01BB3AA3B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3207472-20D9-4774-9A06-9300586067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8953240-05A7-4245-A593-2FC878542370}"/>
              </a:ext>
            </a:extLst>
          </p:cNvPr>
          <p:cNvSpPr>
            <a:spLocks noGrp="1" noChangeArrowheads="1"/>
          </p:cNvSpPr>
          <p:nvPr>
            <p:ph type="sldNum" sz="quarter" idx="12"/>
          </p:nvPr>
        </p:nvSpPr>
        <p:spPr>
          <a:ln/>
        </p:spPr>
        <p:txBody>
          <a:bodyPr/>
          <a:lstStyle>
            <a:lvl1pPr>
              <a:defRPr/>
            </a:lvl1pPr>
          </a:lstStyle>
          <a:p>
            <a:fld id="{D747E558-9FE0-40CF-A590-653E41F5453B}" type="slidenum">
              <a:rPr lang="en-US" altLang="sr-Latn-RS"/>
              <a:pPr/>
              <a:t>‹#›</a:t>
            </a:fld>
            <a:endParaRPr lang="en-US" altLang="sr-Latn-RS"/>
          </a:p>
        </p:txBody>
      </p:sp>
    </p:spTree>
    <p:extLst>
      <p:ext uri="{BB962C8B-B14F-4D97-AF65-F5344CB8AC3E}">
        <p14:creationId xmlns:p14="http://schemas.microsoft.com/office/powerpoint/2010/main" val="357977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3188807-38EC-4759-A47D-83B500E99DB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3F0062F-83E9-4142-A087-6A4F99B2DA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E7B44B4-E869-40AE-AA71-7B33F9043E0E}"/>
              </a:ext>
            </a:extLst>
          </p:cNvPr>
          <p:cNvSpPr>
            <a:spLocks noGrp="1" noChangeArrowheads="1"/>
          </p:cNvSpPr>
          <p:nvPr>
            <p:ph type="sldNum" sz="quarter" idx="12"/>
          </p:nvPr>
        </p:nvSpPr>
        <p:spPr>
          <a:ln/>
        </p:spPr>
        <p:txBody>
          <a:bodyPr/>
          <a:lstStyle>
            <a:lvl1pPr>
              <a:defRPr/>
            </a:lvl1pPr>
          </a:lstStyle>
          <a:p>
            <a:fld id="{19D9A288-B11D-420F-A561-7E2EA87D77F7}" type="slidenum">
              <a:rPr lang="en-US" altLang="sr-Latn-RS"/>
              <a:pPr/>
              <a:t>‹#›</a:t>
            </a:fld>
            <a:endParaRPr lang="en-US" altLang="sr-Latn-RS"/>
          </a:p>
        </p:txBody>
      </p:sp>
    </p:spTree>
    <p:extLst>
      <p:ext uri="{BB962C8B-B14F-4D97-AF65-F5344CB8AC3E}">
        <p14:creationId xmlns:p14="http://schemas.microsoft.com/office/powerpoint/2010/main" val="18887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2E0C1E8-D2CD-41B0-9246-46209D7E4D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C165DEB-51CC-4D3B-BE7A-481F72CD18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C68D5C4-FACC-48DE-80C3-3BEDE727E335}"/>
              </a:ext>
            </a:extLst>
          </p:cNvPr>
          <p:cNvSpPr>
            <a:spLocks noGrp="1" noChangeArrowheads="1"/>
          </p:cNvSpPr>
          <p:nvPr>
            <p:ph type="sldNum" sz="quarter" idx="12"/>
          </p:nvPr>
        </p:nvSpPr>
        <p:spPr>
          <a:ln/>
        </p:spPr>
        <p:txBody>
          <a:bodyPr/>
          <a:lstStyle>
            <a:lvl1pPr>
              <a:defRPr/>
            </a:lvl1pPr>
          </a:lstStyle>
          <a:p>
            <a:fld id="{926B683A-32E1-46AF-9C56-55E464D8D1AD}" type="slidenum">
              <a:rPr lang="en-US" altLang="sr-Latn-RS"/>
              <a:pPr/>
              <a:t>‹#›</a:t>
            </a:fld>
            <a:endParaRPr lang="en-US" altLang="sr-Latn-RS"/>
          </a:p>
        </p:txBody>
      </p:sp>
    </p:spTree>
    <p:extLst>
      <p:ext uri="{BB962C8B-B14F-4D97-AF65-F5344CB8AC3E}">
        <p14:creationId xmlns:p14="http://schemas.microsoft.com/office/powerpoint/2010/main" val="1928774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B0C3C92-0671-4615-A23C-027D8A48FD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30F0E45-4E83-4566-B3B4-D5A0577682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A8F986-FA76-4409-8A8B-B8D2CC187FAA}"/>
              </a:ext>
            </a:extLst>
          </p:cNvPr>
          <p:cNvSpPr>
            <a:spLocks noGrp="1" noChangeArrowheads="1"/>
          </p:cNvSpPr>
          <p:nvPr>
            <p:ph type="sldNum" sz="quarter" idx="12"/>
          </p:nvPr>
        </p:nvSpPr>
        <p:spPr>
          <a:ln/>
        </p:spPr>
        <p:txBody>
          <a:bodyPr/>
          <a:lstStyle>
            <a:lvl1pPr>
              <a:defRPr/>
            </a:lvl1pPr>
          </a:lstStyle>
          <a:p>
            <a:fld id="{C48A3ABF-6603-441C-9EF8-BF0729F0D1EE}" type="slidenum">
              <a:rPr lang="en-US" altLang="sr-Latn-RS"/>
              <a:pPr/>
              <a:t>‹#›</a:t>
            </a:fld>
            <a:endParaRPr lang="en-US" altLang="sr-Latn-RS"/>
          </a:p>
        </p:txBody>
      </p:sp>
    </p:spTree>
    <p:extLst>
      <p:ext uri="{BB962C8B-B14F-4D97-AF65-F5344CB8AC3E}">
        <p14:creationId xmlns:p14="http://schemas.microsoft.com/office/powerpoint/2010/main" val="3216905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CC77E21-D030-47C5-964F-69E41636E98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6F6A34E-69F3-4F0D-A7E3-F8A7A35CD72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1394194-B189-4F96-94E4-72E3EF05046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6B94299-17A4-452E-9976-D81DCD7EBB5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A02EDD6D-DDA4-4FFF-BA08-D7FFDA20AC9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8E51D98-BEC1-4236-B337-5D9AC446FB86}" type="slidenum">
              <a:rPr lang="en-US" altLang="sr-Latn-RS"/>
              <a:pPr/>
              <a:t>‹#›</a:t>
            </a:fld>
            <a:endParaRPr lang="en-US" altLang="sr-Latn-R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D5FC4403-43E5-43CE-8B3B-B099625FB64E}"/>
              </a:ext>
            </a:extLst>
          </p:cNvPr>
          <p:cNvSpPr>
            <a:spLocks noGrp="1" noChangeArrowheads="1"/>
          </p:cNvSpPr>
          <p:nvPr>
            <p:ph type="title"/>
          </p:nvPr>
        </p:nvSpPr>
        <p:spPr>
          <a:xfrm>
            <a:off x="228600" y="80541"/>
            <a:ext cx="8686800" cy="6696918"/>
          </a:xfrm>
        </p:spPr>
        <p:txBody>
          <a:bodyPr/>
          <a:lstStyle/>
          <a:p>
            <a:pPr eaLnBrk="1" hangingPunct="1">
              <a:defRPr/>
            </a:pPr>
            <a:r>
              <a:rPr lang="sr-Cyrl-CS" sz="6600" b="1" u="sng" dirty="0">
                <a:solidFill>
                  <a:srgbClr val="C00000"/>
                </a:solidFill>
              </a:rPr>
              <a:t>Болести трешње и вишње</a:t>
            </a:r>
            <a:endParaRPr lang="en-US" sz="6600" b="1" u="sng"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55D9B8-D5E2-433E-9FC7-E35D36B0C1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760" y="14959"/>
            <a:ext cx="8892480" cy="6843041"/>
          </a:xfrm>
          <a:prstGeom prst="rect">
            <a:avLst/>
          </a:prstGeom>
        </p:spPr>
      </p:pic>
    </p:spTree>
    <p:extLst>
      <p:ext uri="{BB962C8B-B14F-4D97-AF65-F5344CB8AC3E}">
        <p14:creationId xmlns:p14="http://schemas.microsoft.com/office/powerpoint/2010/main" val="2119223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885FA63-CB3C-4C3A-80D0-3388CFF8F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6542"/>
            <a:ext cx="9144000" cy="6084916"/>
          </a:xfrm>
          <a:prstGeom prst="rect">
            <a:avLst/>
          </a:prstGeom>
        </p:spPr>
      </p:pic>
    </p:spTree>
    <p:extLst>
      <p:ext uri="{BB962C8B-B14F-4D97-AF65-F5344CB8AC3E}">
        <p14:creationId xmlns:p14="http://schemas.microsoft.com/office/powerpoint/2010/main" val="1441377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0A3741-D5F2-4DB1-B33D-801CDDD2A447}"/>
              </a:ext>
            </a:extLst>
          </p:cNvPr>
          <p:cNvSpPr>
            <a:spLocks noGrp="1" noChangeArrowheads="1"/>
          </p:cNvSpPr>
          <p:nvPr>
            <p:ph type="title"/>
          </p:nvPr>
        </p:nvSpPr>
        <p:spPr>
          <a:xfrm>
            <a:off x="143669" y="84724"/>
            <a:ext cx="8748811" cy="751988"/>
          </a:xfrm>
        </p:spPr>
        <p:txBody>
          <a:bodyPr/>
          <a:lstStyle/>
          <a:p>
            <a:pPr eaLnBrk="1" hangingPunct="1"/>
            <a:r>
              <a:rPr lang="sr-Cyrl-RS" altLang="en-US" sz="2800" b="1" u="sng" dirty="0">
                <a:solidFill>
                  <a:srgbClr val="FF0066"/>
                </a:solidFill>
              </a:rPr>
              <a:t>Трешњина мува </a:t>
            </a:r>
            <a:r>
              <a:rPr lang="sr-Cyrl-CS" altLang="en-US" sz="2800" b="1" u="sng" dirty="0">
                <a:solidFill>
                  <a:srgbClr val="FF0066"/>
                </a:solidFill>
              </a:rPr>
              <a:t>(</a:t>
            </a:r>
            <a:r>
              <a:rPr lang="en-US" altLang="en-US" sz="2800" b="1" i="1" u="sng" dirty="0" err="1">
                <a:solidFill>
                  <a:srgbClr val="FF0066"/>
                </a:solidFill>
              </a:rPr>
              <a:t>Rhagoletis</a:t>
            </a:r>
            <a:r>
              <a:rPr lang="en-US" altLang="en-US" sz="2800" b="1" i="1" u="sng" dirty="0">
                <a:solidFill>
                  <a:srgbClr val="FF0066"/>
                </a:solidFill>
              </a:rPr>
              <a:t> </a:t>
            </a:r>
            <a:r>
              <a:rPr lang="en-US" altLang="en-US" sz="2800" b="1" i="1" u="sng" dirty="0" err="1">
                <a:solidFill>
                  <a:srgbClr val="FF0066"/>
                </a:solidFill>
              </a:rPr>
              <a:t>cerasi</a:t>
            </a:r>
            <a:r>
              <a:rPr lang="en-US" altLang="en-US" sz="2800" b="1" u="sng" dirty="0">
                <a:solidFill>
                  <a:srgbClr val="FF0066"/>
                </a:solidFill>
              </a:rPr>
              <a:t>)</a:t>
            </a:r>
          </a:p>
        </p:txBody>
      </p:sp>
      <p:sp>
        <p:nvSpPr>
          <p:cNvPr id="3075" name="Rectangle 3">
            <a:extLst>
              <a:ext uri="{FF2B5EF4-FFF2-40B4-BE49-F238E27FC236}">
                <a16:creationId xmlns:a16="http://schemas.microsoft.com/office/drawing/2014/main" id="{2D4E03C5-DC86-41E1-B236-AFE92557DB25}"/>
              </a:ext>
            </a:extLst>
          </p:cNvPr>
          <p:cNvSpPr>
            <a:spLocks noGrp="1" noChangeArrowheads="1"/>
          </p:cNvSpPr>
          <p:nvPr>
            <p:ph type="body" idx="1"/>
          </p:nvPr>
        </p:nvSpPr>
        <p:spPr>
          <a:xfrm>
            <a:off x="129848" y="1196752"/>
            <a:ext cx="8856662" cy="5040559"/>
          </a:xfrm>
        </p:spPr>
        <p:txBody>
          <a:bodyPr/>
          <a:lstStyle/>
          <a:p>
            <a:pPr eaLnBrk="1" hangingPunct="1">
              <a:lnSpc>
                <a:spcPct val="90000"/>
              </a:lnSpc>
            </a:pPr>
            <a:r>
              <a:rPr lang="sr-Cyrl-RS" altLang="en-US" sz="2000" dirty="0">
                <a:solidFill>
                  <a:srgbClr val="FF9900"/>
                </a:solidFill>
              </a:rPr>
              <a:t>Трешњина мува се појављује половином маја. Женка полаже јаја на плодове трешње и вишње, испод покожице, када они почну да мењају боју од зелене ка црвеној или жутој. Из јаја настају ларве које се хране плодом. Оне су беличасте, ваљкастог облика, без ногу. Одрасла ларва напушта плод, претвара се у лутку и презимљава у кокону, плитко у земљишту.</a:t>
            </a:r>
          </a:p>
          <a:p>
            <a:pPr eaLnBrk="1" hangingPunct="1">
              <a:lnSpc>
                <a:spcPct val="90000"/>
              </a:lnSpc>
            </a:pPr>
            <a:r>
              <a:rPr lang="sr-Cyrl-RS" altLang="en-US" sz="2000" dirty="0">
                <a:solidFill>
                  <a:srgbClr val="FF9900"/>
                </a:solidFill>
              </a:rPr>
              <a:t>Трешњина мува има само једну генерацију, али штете могу бити велике јер долази до пропадања плода, или је његова тржишна вредност смањена.</a:t>
            </a:r>
          </a:p>
          <a:p>
            <a:pPr eaLnBrk="1" hangingPunct="1">
              <a:lnSpc>
                <a:spcPct val="90000"/>
              </a:lnSpc>
            </a:pPr>
            <a:r>
              <a:rPr lang="sr-Cyrl-RS" altLang="en-US" sz="2000" dirty="0">
                <a:solidFill>
                  <a:srgbClr val="FF9900"/>
                </a:solidFill>
              </a:rPr>
              <a:t>За успех сузбијања воћних мува (бресквине и трешњине) значајна је правовремена употреба инсектицида. Жута боја привлачи имага мува, па се ова особина може искористити за постављање жутих лепљивих плоча и регистровање појаве штеточина. Најповољнији моменат за примену инсектицида је неколико дана након полагања јаја, а пре убушивања ларве у плод. Важи правило да се заштита вишње и трешње од муве спроводи када 50% плодова изгуби зелену боју и почне да румени или жути.</a:t>
            </a:r>
          </a:p>
        </p:txBody>
      </p:sp>
    </p:spTree>
    <p:extLst>
      <p:ext uri="{BB962C8B-B14F-4D97-AF65-F5344CB8AC3E}">
        <p14:creationId xmlns:p14="http://schemas.microsoft.com/office/powerpoint/2010/main" val="1998867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024B5C2-1066-4525-BF60-3871FD412A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8680"/>
            <a:ext cx="9144000" cy="5120640"/>
          </a:xfrm>
          <a:prstGeom prst="rect">
            <a:avLst/>
          </a:prstGeom>
        </p:spPr>
      </p:pic>
    </p:spTree>
    <p:extLst>
      <p:ext uri="{BB962C8B-B14F-4D97-AF65-F5344CB8AC3E}">
        <p14:creationId xmlns:p14="http://schemas.microsoft.com/office/powerpoint/2010/main" val="401662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87AE20-19AA-444C-8E39-6A17FB8CC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8527"/>
            <a:ext cx="9144000" cy="6700946"/>
          </a:xfrm>
          <a:prstGeom prst="rect">
            <a:avLst/>
          </a:prstGeom>
        </p:spPr>
      </p:pic>
    </p:spTree>
    <p:extLst>
      <p:ext uri="{BB962C8B-B14F-4D97-AF65-F5344CB8AC3E}">
        <p14:creationId xmlns:p14="http://schemas.microsoft.com/office/powerpoint/2010/main" val="229131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0A3741-D5F2-4DB1-B33D-801CDDD2A447}"/>
              </a:ext>
            </a:extLst>
          </p:cNvPr>
          <p:cNvSpPr>
            <a:spLocks noGrp="1" noChangeArrowheads="1"/>
          </p:cNvSpPr>
          <p:nvPr>
            <p:ph type="title"/>
          </p:nvPr>
        </p:nvSpPr>
        <p:spPr>
          <a:xfrm>
            <a:off x="143669" y="84724"/>
            <a:ext cx="8748811" cy="751988"/>
          </a:xfrm>
        </p:spPr>
        <p:txBody>
          <a:bodyPr/>
          <a:lstStyle/>
          <a:p>
            <a:pPr eaLnBrk="1" hangingPunct="1"/>
            <a:r>
              <a:rPr lang="sr-Cyrl-CS" altLang="en-US" sz="2800" b="1" u="sng" dirty="0">
                <a:solidFill>
                  <a:srgbClr val="FF0066"/>
                </a:solidFill>
              </a:rPr>
              <a:t>Пегавост лишћа вишње и трешње (</a:t>
            </a:r>
            <a:r>
              <a:rPr lang="en-US" altLang="en-US" sz="2800" b="1" i="1" u="sng" dirty="0" err="1">
                <a:solidFill>
                  <a:srgbClr val="FF0066"/>
                </a:solidFill>
              </a:rPr>
              <a:t>Blumeriella</a:t>
            </a:r>
            <a:r>
              <a:rPr lang="en-US" altLang="en-US" sz="2800" b="1" i="1" u="sng" dirty="0">
                <a:solidFill>
                  <a:srgbClr val="FF0066"/>
                </a:solidFill>
              </a:rPr>
              <a:t> </a:t>
            </a:r>
            <a:r>
              <a:rPr lang="en-US" altLang="en-US" sz="2800" b="1" i="1" u="sng" dirty="0" err="1">
                <a:solidFill>
                  <a:srgbClr val="FF0066"/>
                </a:solidFill>
              </a:rPr>
              <a:t>jaapii</a:t>
            </a:r>
            <a:r>
              <a:rPr lang="en-US" altLang="en-US" sz="2800" b="1" u="sng" dirty="0">
                <a:solidFill>
                  <a:srgbClr val="FF0066"/>
                </a:solidFill>
              </a:rPr>
              <a:t>)</a:t>
            </a:r>
          </a:p>
        </p:txBody>
      </p:sp>
      <p:sp>
        <p:nvSpPr>
          <p:cNvPr id="3075" name="Rectangle 3">
            <a:extLst>
              <a:ext uri="{FF2B5EF4-FFF2-40B4-BE49-F238E27FC236}">
                <a16:creationId xmlns:a16="http://schemas.microsoft.com/office/drawing/2014/main" id="{2D4E03C5-DC86-41E1-B236-AFE92557DB25}"/>
              </a:ext>
            </a:extLst>
          </p:cNvPr>
          <p:cNvSpPr>
            <a:spLocks noGrp="1" noChangeArrowheads="1"/>
          </p:cNvSpPr>
          <p:nvPr>
            <p:ph type="body" idx="1"/>
          </p:nvPr>
        </p:nvSpPr>
        <p:spPr>
          <a:xfrm>
            <a:off x="143669" y="1196751"/>
            <a:ext cx="8856662" cy="5576525"/>
          </a:xfrm>
        </p:spPr>
        <p:txBody>
          <a:bodyPr/>
          <a:lstStyle/>
          <a:p>
            <a:pPr eaLnBrk="1" hangingPunct="1">
              <a:lnSpc>
                <a:spcPct val="90000"/>
              </a:lnSpc>
            </a:pPr>
            <a:r>
              <a:rPr lang="sr-Cyrl-RS" altLang="en-US" sz="2000" dirty="0">
                <a:solidFill>
                  <a:srgbClr val="FF9900"/>
                </a:solidFill>
              </a:rPr>
              <a:t>Једна је од најопаснијих болести. Изазива превремено опадање лишћа што доводи до поновног цветања. Гљива презимљава у опалом лишћу. Примарне заразе настају током априла или маја. За заразу неопходно је влажење листа у одређеном периоду (развоју болести погодује кишовито прохладно време у пролеће).</a:t>
            </a:r>
          </a:p>
          <a:p>
            <a:pPr eaLnBrk="1" hangingPunct="1">
              <a:lnSpc>
                <a:spcPct val="90000"/>
              </a:lnSpc>
            </a:pPr>
            <a:r>
              <a:rPr lang="sr-Cyrl-RS" altLang="en-US" sz="2000" dirty="0">
                <a:solidFill>
                  <a:srgbClr val="FF9900"/>
                </a:solidFill>
              </a:rPr>
              <a:t>Карактеристични симптоми полести су ситне, љубичасте пеге. Ткиво у оквиру пега одумире и испада, па лист има изглед сита (решетавост). Заражени листови пожуте у потпуности, или само једна половина. Заражено лишће опада. Мање је родних пупољака за наредну годину. Ако биљка формира ново лишће, долази до њеног слабљења и теже подноси ниске температуре током зиме.</a:t>
            </a:r>
          </a:p>
          <a:p>
            <a:pPr eaLnBrk="1" hangingPunct="1">
              <a:lnSpc>
                <a:spcPct val="90000"/>
              </a:lnSpc>
            </a:pPr>
            <a:r>
              <a:rPr lang="sr-Cyrl-RS" altLang="en-US" sz="2000" dirty="0">
                <a:solidFill>
                  <a:srgbClr val="FF9900"/>
                </a:solidFill>
              </a:rPr>
              <a:t>Уклањање и спаљивање опалог лишћа корисна је превентивна мера којом се смањује инфекциони потенцијал. Третирања фунгицидима обавити:</a:t>
            </a:r>
          </a:p>
          <a:p>
            <a:pPr marL="857250" lvl="1" indent="-457200" eaLnBrk="1" hangingPunct="1">
              <a:lnSpc>
                <a:spcPct val="90000"/>
              </a:lnSpc>
              <a:buFont typeface="+mj-lt"/>
              <a:buAutoNum type="arabicPeriod"/>
            </a:pPr>
            <a:r>
              <a:rPr lang="sr-Cyrl-RS" altLang="en-US" sz="1600" dirty="0">
                <a:solidFill>
                  <a:srgbClr val="FF9900"/>
                </a:solidFill>
              </a:rPr>
              <a:t>Одмах након прецветавања (тада штитимо прво младо лишће)</a:t>
            </a:r>
          </a:p>
          <a:p>
            <a:pPr marL="857250" lvl="1" indent="-457200" eaLnBrk="1" hangingPunct="1">
              <a:lnSpc>
                <a:spcPct val="90000"/>
              </a:lnSpc>
              <a:buFont typeface="+mj-lt"/>
              <a:buAutoNum type="arabicPeriod"/>
            </a:pPr>
            <a:r>
              <a:rPr lang="sr-Cyrl-RS" altLang="en-US" sz="1600" dirty="0">
                <a:solidFill>
                  <a:srgbClr val="FF9900"/>
                </a:solidFill>
              </a:rPr>
              <a:t>7-10 дана после претходног</a:t>
            </a:r>
          </a:p>
          <a:p>
            <a:pPr marL="857250" lvl="1" indent="-457200" eaLnBrk="1" hangingPunct="1">
              <a:lnSpc>
                <a:spcPct val="90000"/>
              </a:lnSpc>
              <a:buFont typeface="+mj-lt"/>
              <a:buAutoNum type="arabicPeriod"/>
            </a:pPr>
            <a:r>
              <a:rPr lang="sr-Cyrl-RS" altLang="en-US" sz="1600" dirty="0">
                <a:solidFill>
                  <a:srgbClr val="FF9900"/>
                </a:solidFill>
              </a:rPr>
              <a:t>Након бербе</a:t>
            </a:r>
          </a:p>
          <a:p>
            <a:pPr marL="857250" lvl="1" indent="-457200" eaLnBrk="1" hangingPunct="1">
              <a:lnSpc>
                <a:spcPct val="90000"/>
              </a:lnSpc>
              <a:buFont typeface="+mj-lt"/>
              <a:buAutoNum type="arabicPeriod"/>
            </a:pPr>
            <a:r>
              <a:rPr lang="sr-Cyrl-RS" altLang="en-US" sz="1600" dirty="0">
                <a:solidFill>
                  <a:srgbClr val="FF9900"/>
                </a:solidFill>
              </a:rPr>
              <a:t>Препоручује се и јесење третирање (после опадања лишћа)</a:t>
            </a:r>
            <a:endParaRPr lang="en-US" altLang="en-US" sz="1600" dirty="0">
              <a:solidFill>
                <a:srgbClr val="FF99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306545-A140-49D7-BB55-D7C7289A1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41196"/>
            <a:ext cx="9144000" cy="5575610"/>
          </a:xfrm>
          <a:prstGeom prst="rect">
            <a:avLst/>
          </a:prstGeom>
        </p:spPr>
      </p:pic>
    </p:spTree>
    <p:extLst>
      <p:ext uri="{BB962C8B-B14F-4D97-AF65-F5344CB8AC3E}">
        <p14:creationId xmlns:p14="http://schemas.microsoft.com/office/powerpoint/2010/main" val="96353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7CC3A-EEAA-4268-97F9-0706CFC39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3790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0A3741-D5F2-4DB1-B33D-801CDDD2A447}"/>
              </a:ext>
            </a:extLst>
          </p:cNvPr>
          <p:cNvSpPr>
            <a:spLocks noGrp="1" noChangeArrowheads="1"/>
          </p:cNvSpPr>
          <p:nvPr>
            <p:ph type="title"/>
          </p:nvPr>
        </p:nvSpPr>
        <p:spPr>
          <a:xfrm>
            <a:off x="143669" y="84724"/>
            <a:ext cx="8748811" cy="751988"/>
          </a:xfrm>
        </p:spPr>
        <p:txBody>
          <a:bodyPr/>
          <a:lstStyle/>
          <a:p>
            <a:pPr eaLnBrk="1" hangingPunct="1"/>
            <a:r>
              <a:rPr lang="sr-Cyrl-CS" altLang="en-US" sz="2800" b="1" u="sng" dirty="0">
                <a:solidFill>
                  <a:srgbClr val="FF0066"/>
                </a:solidFill>
              </a:rPr>
              <a:t>Рак-рана и изумирање грана коштичавог воћа (</a:t>
            </a:r>
            <a:r>
              <a:rPr lang="en-US" altLang="en-US" sz="2800" b="1" i="1" u="sng" dirty="0">
                <a:solidFill>
                  <a:srgbClr val="FF0066"/>
                </a:solidFill>
              </a:rPr>
              <a:t>Pseudomonas </a:t>
            </a:r>
            <a:r>
              <a:rPr lang="en-US" altLang="en-US" sz="2800" b="1" i="1" u="sng" dirty="0" err="1">
                <a:solidFill>
                  <a:srgbClr val="FF0066"/>
                </a:solidFill>
              </a:rPr>
              <a:t>syringae</a:t>
            </a:r>
            <a:r>
              <a:rPr lang="sr-Cyrl-RS" altLang="en-US" sz="2800" b="1" u="sng" dirty="0">
                <a:solidFill>
                  <a:srgbClr val="FF0066"/>
                </a:solidFill>
              </a:rPr>
              <a:t> - бактерија</a:t>
            </a:r>
            <a:r>
              <a:rPr lang="en-US" altLang="en-US" sz="2800" b="1" u="sng" dirty="0">
                <a:solidFill>
                  <a:srgbClr val="FF0066"/>
                </a:solidFill>
              </a:rPr>
              <a:t>)</a:t>
            </a:r>
          </a:p>
        </p:txBody>
      </p:sp>
      <p:sp>
        <p:nvSpPr>
          <p:cNvPr id="3075" name="Rectangle 3">
            <a:extLst>
              <a:ext uri="{FF2B5EF4-FFF2-40B4-BE49-F238E27FC236}">
                <a16:creationId xmlns:a16="http://schemas.microsoft.com/office/drawing/2014/main" id="{2D4E03C5-DC86-41E1-B236-AFE92557DB25}"/>
              </a:ext>
            </a:extLst>
          </p:cNvPr>
          <p:cNvSpPr>
            <a:spLocks noGrp="1" noChangeArrowheads="1"/>
          </p:cNvSpPr>
          <p:nvPr>
            <p:ph type="body" idx="1"/>
          </p:nvPr>
        </p:nvSpPr>
        <p:spPr>
          <a:xfrm>
            <a:off x="129848" y="1977655"/>
            <a:ext cx="8856662" cy="2952329"/>
          </a:xfrm>
        </p:spPr>
        <p:txBody>
          <a:bodyPr/>
          <a:lstStyle/>
          <a:p>
            <a:pPr eaLnBrk="1" hangingPunct="1">
              <a:lnSpc>
                <a:spcPct val="90000"/>
              </a:lnSpc>
            </a:pPr>
            <a:r>
              <a:rPr lang="sr-Cyrl-RS" altLang="en-US" sz="2000" dirty="0">
                <a:solidFill>
                  <a:srgbClr val="FF9900"/>
                </a:solidFill>
              </a:rPr>
              <a:t>Бактерија се током зиме одржава у рак-ранама и пупољцима воћака. У пролеће се развија на листовима и цветовима. При влажном и хладном времену, нарочито при 0°</a:t>
            </a:r>
            <a:r>
              <a:rPr lang="en-US" altLang="en-US" sz="2000" dirty="0">
                <a:solidFill>
                  <a:srgbClr val="FF9900"/>
                </a:solidFill>
              </a:rPr>
              <a:t>C</a:t>
            </a:r>
            <a:r>
              <a:rPr lang="sr-Cyrl-RS" altLang="en-US" sz="2000" dirty="0">
                <a:solidFill>
                  <a:srgbClr val="FF9900"/>
                </a:solidFill>
              </a:rPr>
              <a:t>, бактерија испољава изразиту активност.</a:t>
            </a:r>
          </a:p>
          <a:p>
            <a:pPr eaLnBrk="1" hangingPunct="1">
              <a:lnSpc>
                <a:spcPct val="90000"/>
              </a:lnSpc>
            </a:pPr>
            <a:r>
              <a:rPr lang="sr-Cyrl-RS" altLang="en-US" sz="2000" dirty="0">
                <a:solidFill>
                  <a:srgbClr val="FF9900"/>
                </a:solidFill>
              </a:rPr>
              <a:t>Током целе вегетације се налази на површини листова, али је бројност највећа у пролеће и у јесен (зараза на местима опалог лишћа)</a:t>
            </a:r>
          </a:p>
          <a:p>
            <a:pPr eaLnBrk="1" hangingPunct="1">
              <a:lnSpc>
                <a:spcPct val="90000"/>
              </a:lnSpc>
            </a:pPr>
            <a:r>
              <a:rPr lang="sr-Cyrl-RS" altLang="en-US" sz="2000" dirty="0">
                <a:solidFill>
                  <a:srgbClr val="FF9900"/>
                </a:solidFill>
              </a:rPr>
              <a:t>Бактерија се уништава јесењим и зимским третирањем. Третирање се врши бакарним препаратима.</a:t>
            </a:r>
          </a:p>
        </p:txBody>
      </p:sp>
    </p:spTree>
    <p:extLst>
      <p:ext uri="{BB962C8B-B14F-4D97-AF65-F5344CB8AC3E}">
        <p14:creationId xmlns:p14="http://schemas.microsoft.com/office/powerpoint/2010/main" val="389068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787BCF7-C252-4E29-A9EC-2BA948F39D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83"/>
            <a:ext cx="9144000" cy="6879566"/>
          </a:xfrm>
          <a:prstGeom prst="rect">
            <a:avLst/>
          </a:prstGeom>
        </p:spPr>
      </p:pic>
    </p:spTree>
    <p:extLst>
      <p:ext uri="{BB962C8B-B14F-4D97-AF65-F5344CB8AC3E}">
        <p14:creationId xmlns:p14="http://schemas.microsoft.com/office/powerpoint/2010/main" val="1290298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1EAFC3-23A4-4BB6-B5F6-2C3B96198C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250"/>
            <a:ext cx="9144000" cy="5143500"/>
          </a:xfrm>
          <a:prstGeom prst="rect">
            <a:avLst/>
          </a:prstGeom>
        </p:spPr>
      </p:pic>
    </p:spTree>
    <p:extLst>
      <p:ext uri="{BB962C8B-B14F-4D97-AF65-F5344CB8AC3E}">
        <p14:creationId xmlns:p14="http://schemas.microsoft.com/office/powerpoint/2010/main" val="102661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87DD9775-D996-4DB3-AB09-AE7112A3071B}"/>
              </a:ext>
            </a:extLst>
          </p:cNvPr>
          <p:cNvSpPr>
            <a:spLocks noGrp="1" noChangeArrowheads="1"/>
          </p:cNvSpPr>
          <p:nvPr>
            <p:ph type="title"/>
          </p:nvPr>
        </p:nvSpPr>
        <p:spPr>
          <a:xfrm>
            <a:off x="228600" y="80541"/>
            <a:ext cx="8686800" cy="6696918"/>
          </a:xfrm>
        </p:spPr>
        <p:txBody>
          <a:bodyPr/>
          <a:lstStyle/>
          <a:p>
            <a:pPr eaLnBrk="1" hangingPunct="1">
              <a:defRPr/>
            </a:pPr>
            <a:r>
              <a:rPr lang="sr-Cyrl-CS" sz="6600" b="1" u="sng" dirty="0">
                <a:solidFill>
                  <a:srgbClr val="C00000"/>
                </a:solidFill>
              </a:rPr>
              <a:t>Штеточине трешње и вишње</a:t>
            </a:r>
            <a:endParaRPr lang="en-US" sz="6600" b="1" u="sng" dirty="0">
              <a:solidFill>
                <a:srgbClr val="C00000"/>
              </a:solidFill>
            </a:endParaRPr>
          </a:p>
        </p:txBody>
      </p:sp>
    </p:spTree>
    <p:extLst>
      <p:ext uri="{BB962C8B-B14F-4D97-AF65-F5344CB8AC3E}">
        <p14:creationId xmlns:p14="http://schemas.microsoft.com/office/powerpoint/2010/main" val="148698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0A3741-D5F2-4DB1-B33D-801CDDD2A447}"/>
              </a:ext>
            </a:extLst>
          </p:cNvPr>
          <p:cNvSpPr>
            <a:spLocks noGrp="1" noChangeArrowheads="1"/>
          </p:cNvSpPr>
          <p:nvPr>
            <p:ph type="title"/>
          </p:nvPr>
        </p:nvSpPr>
        <p:spPr>
          <a:xfrm>
            <a:off x="143669" y="84724"/>
            <a:ext cx="8748811" cy="751988"/>
          </a:xfrm>
        </p:spPr>
        <p:txBody>
          <a:bodyPr/>
          <a:lstStyle/>
          <a:p>
            <a:pPr eaLnBrk="1" hangingPunct="1"/>
            <a:r>
              <a:rPr lang="sr-Cyrl-RS" altLang="en-US" sz="2800" b="1" u="sng" dirty="0">
                <a:solidFill>
                  <a:srgbClr val="FF0066"/>
                </a:solidFill>
              </a:rPr>
              <a:t>Вишњин сурлаш </a:t>
            </a:r>
            <a:r>
              <a:rPr lang="sr-Cyrl-CS" altLang="en-US" sz="2800" b="1" u="sng" dirty="0">
                <a:solidFill>
                  <a:srgbClr val="FF0066"/>
                </a:solidFill>
              </a:rPr>
              <a:t>(</a:t>
            </a:r>
            <a:r>
              <a:rPr lang="en-US" altLang="en-US" sz="2800" b="1" i="1" u="sng" dirty="0" err="1">
                <a:solidFill>
                  <a:srgbClr val="FF0066"/>
                </a:solidFill>
              </a:rPr>
              <a:t>Rhynchites</a:t>
            </a:r>
            <a:r>
              <a:rPr lang="en-US" altLang="en-US" sz="2800" b="1" i="1" u="sng" dirty="0">
                <a:solidFill>
                  <a:srgbClr val="FF0066"/>
                </a:solidFill>
              </a:rPr>
              <a:t> auratus</a:t>
            </a:r>
            <a:r>
              <a:rPr lang="en-US" altLang="en-US" sz="2800" b="1" u="sng" dirty="0">
                <a:solidFill>
                  <a:srgbClr val="FF0066"/>
                </a:solidFill>
              </a:rPr>
              <a:t>)</a:t>
            </a:r>
          </a:p>
        </p:txBody>
      </p:sp>
      <p:sp>
        <p:nvSpPr>
          <p:cNvPr id="3075" name="Rectangle 3">
            <a:extLst>
              <a:ext uri="{FF2B5EF4-FFF2-40B4-BE49-F238E27FC236}">
                <a16:creationId xmlns:a16="http://schemas.microsoft.com/office/drawing/2014/main" id="{2D4E03C5-DC86-41E1-B236-AFE92557DB25}"/>
              </a:ext>
            </a:extLst>
          </p:cNvPr>
          <p:cNvSpPr>
            <a:spLocks noGrp="1" noChangeArrowheads="1"/>
          </p:cNvSpPr>
          <p:nvPr>
            <p:ph type="body" idx="1"/>
          </p:nvPr>
        </p:nvSpPr>
        <p:spPr>
          <a:xfrm>
            <a:off x="129848" y="1977655"/>
            <a:ext cx="8856662" cy="2952329"/>
          </a:xfrm>
        </p:spPr>
        <p:txBody>
          <a:bodyPr/>
          <a:lstStyle/>
          <a:p>
            <a:pPr eaLnBrk="1" hangingPunct="1">
              <a:lnSpc>
                <a:spcPct val="90000"/>
              </a:lnSpc>
            </a:pPr>
            <a:r>
              <a:rPr lang="sr-Cyrl-RS" altLang="en-US" sz="2000" dirty="0">
                <a:solidFill>
                  <a:srgbClr val="FF9900"/>
                </a:solidFill>
              </a:rPr>
              <a:t>Штеточина прави штете на пупољцима, цвету и плоду.</a:t>
            </a:r>
          </a:p>
          <a:p>
            <a:pPr eaLnBrk="1" hangingPunct="1">
              <a:lnSpc>
                <a:spcPct val="90000"/>
              </a:lnSpc>
            </a:pPr>
            <a:r>
              <a:rPr lang="sr-Cyrl-RS" altLang="en-US" sz="2000" dirty="0">
                <a:solidFill>
                  <a:srgbClr val="FF9900"/>
                </a:solidFill>
              </a:rPr>
              <a:t>Презимљава у земљишту као имаго, а има 1-2 генерације.</a:t>
            </a:r>
          </a:p>
          <a:p>
            <a:pPr eaLnBrk="1" hangingPunct="1">
              <a:lnSpc>
                <a:spcPct val="90000"/>
              </a:lnSpc>
            </a:pPr>
            <a:r>
              <a:rPr lang="sr-Cyrl-RS" altLang="en-US" sz="2000" dirty="0">
                <a:solidFill>
                  <a:srgbClr val="FF9900"/>
                </a:solidFill>
              </a:rPr>
              <a:t>У пролеће у фази цветања имаго излази. Храни се цветовима, а касније и лисним пупољцима и плодовима.</a:t>
            </a:r>
          </a:p>
          <a:p>
            <a:pPr eaLnBrk="1" hangingPunct="1">
              <a:lnSpc>
                <a:spcPct val="90000"/>
              </a:lnSpc>
            </a:pPr>
            <a:r>
              <a:rPr lang="sr-Cyrl-RS" altLang="en-US" sz="2000" dirty="0">
                <a:solidFill>
                  <a:srgbClr val="FF9900"/>
                </a:solidFill>
              </a:rPr>
              <a:t>Јаја полаже у плодове на местима где се убушује сурлаш. За две недеље се испиле ларве које се убушују у плод и коштицу. Плодови опадају.</a:t>
            </a:r>
          </a:p>
          <a:p>
            <a:pPr eaLnBrk="1" hangingPunct="1">
              <a:lnSpc>
                <a:spcPct val="90000"/>
              </a:lnSpc>
            </a:pPr>
            <a:r>
              <a:rPr lang="sr-Cyrl-RS" altLang="en-US" sz="2000" dirty="0">
                <a:solidFill>
                  <a:srgbClr val="FF9900"/>
                </a:solidFill>
              </a:rPr>
              <a:t>Третирање се врши у фази прецветавања.</a:t>
            </a:r>
          </a:p>
        </p:txBody>
      </p:sp>
    </p:spTree>
    <p:extLst>
      <p:ext uri="{BB962C8B-B14F-4D97-AF65-F5344CB8AC3E}">
        <p14:creationId xmlns:p14="http://schemas.microsoft.com/office/powerpoint/2010/main" val="4190101716"/>
      </p:ext>
    </p:extLst>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472</TotalTime>
  <Words>529</Words>
  <Application>Microsoft Office PowerPoint</Application>
  <PresentationFormat>On-screen Show (4:3)</PresentationFormat>
  <Paragraphs>24</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Болести трешње и вишње</vt:lpstr>
      <vt:lpstr>Пегавост лишћа вишње и трешње (Blumeriella jaapii)</vt:lpstr>
      <vt:lpstr>PowerPoint Presentation</vt:lpstr>
      <vt:lpstr>PowerPoint Presentation</vt:lpstr>
      <vt:lpstr>Рак-рана и изумирање грана коштичавог воћа (Pseudomonas syringae - бактерија)</vt:lpstr>
      <vt:lpstr>PowerPoint Presentation</vt:lpstr>
      <vt:lpstr>PowerPoint Presentation</vt:lpstr>
      <vt:lpstr>Штеточине трешње и вишње</vt:lpstr>
      <vt:lpstr>Вишњин сурлаш (Rhynchites auratus)</vt:lpstr>
      <vt:lpstr>PowerPoint Presentation</vt:lpstr>
      <vt:lpstr>PowerPoint Presentation</vt:lpstr>
      <vt:lpstr>Трешњина мува (Rhagoletis cerasi)</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КАЈСИЈА- Prunus armeniaca</dc:title>
  <dc:creator>Milan i Slavica</dc:creator>
  <cp:lastModifiedBy>MarijaJelena</cp:lastModifiedBy>
  <cp:revision>68</cp:revision>
  <dcterms:created xsi:type="dcterms:W3CDTF">2010-01-26T09:40:58Z</dcterms:created>
  <dcterms:modified xsi:type="dcterms:W3CDTF">2020-03-21T23:48:21Z</dcterms:modified>
</cp:coreProperties>
</file>