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62" r:id="rId7"/>
    <p:sldId id="264" r:id="rId8"/>
    <p:sldId id="263" r:id="rId9"/>
    <p:sldId id="269" r:id="rId10"/>
    <p:sldId id="265" r:id="rId11"/>
    <p:sldId id="270" r:id="rId12"/>
    <p:sldId id="271" r:id="rId13"/>
    <p:sldId id="266" r:id="rId14"/>
    <p:sldId id="272" r:id="rId15"/>
    <p:sldId id="285" r:id="rId16"/>
    <p:sldId id="281" r:id="rId17"/>
    <p:sldId id="283" r:id="rId18"/>
    <p:sldId id="273" r:id="rId19"/>
    <p:sldId id="275" r:id="rId20"/>
    <p:sldId id="276" r:id="rId21"/>
    <p:sldId id="267" r:id="rId22"/>
    <p:sldId id="277" r:id="rId23"/>
    <p:sldId id="280" r:id="rId24"/>
    <p:sldId id="29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800080"/>
    <a:srgbClr val="FF33CC"/>
    <a:srgbClr val="660066"/>
    <a:srgbClr val="000099"/>
    <a:srgbClr val="FF5050"/>
    <a:srgbClr val="33CC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5B028A-17B4-4E0B-A0E5-5EF7441F7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682AFF-E499-43F4-8AE1-BFC22987C4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50FA42-D16E-4CE4-A7D0-46EA461C5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5CCE85-9997-4DBC-AAE2-1A71F9D8A7B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3370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1A1077-FD5F-46EF-86FF-252023A3B5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8BCD5E-F9C0-4E6C-B0E2-5B9DD90535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EF09EE-54D6-4267-B48D-09D09435B7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79F19-68AB-4147-8BA2-8E3AED427C8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72350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E48B86-0BE0-4BF1-8543-91055100E2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5274EB-0BF8-4331-BA80-F50B78A168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13FC91-2D2B-46BF-9D5A-6055D148FE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B04817-10EF-4286-9809-90A3D007036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08645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5CB8A29-907C-47F4-B221-3830E8015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E543B3-6B44-42AD-86A0-F8319D9E38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FF35E9-D75A-48F8-AF72-787596A83E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BC947-B681-445E-AD15-48DC88502A0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823273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979E02-8682-4CDF-BC63-280A5BC18A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1BAD07-E224-47B2-A6EF-C59258C32E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C0772-105C-4901-BD45-BCE44E3FE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F79F9-AF82-4DFD-BDA4-5A003790696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582859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A7ED04-E1B2-4CC3-A983-DCF1CD614A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4A1AE3-5027-41F4-9AF1-9A6AC3F80A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DA279F-B0F5-4CFD-8625-B361AD0CA6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C54A1-E455-44F0-AE31-E99D7117DA6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17059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5F7506-8F68-44C3-B9E2-AF01F2482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CDD4D9-1CED-41FD-A286-83C2AE1CCF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0BA2B6-D0C6-472C-B43B-AC9C417189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D62E5-B13A-4B41-B276-62875C3F888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027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CF9515-260A-4A57-886D-92B4DADD86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D9CAA6-D4BD-41E9-B79C-0D6BE7DD8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18A3A0-B7E2-4E0E-81CF-32C2A90BE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77AA8-0378-48CC-B900-6E936F202B5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7676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A6DABB-2B35-44B3-979C-FC824B3EE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862C9D-121F-44D5-A459-B9A2B56D0E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DDF7D4-0A13-4731-92FC-895FB1BFEC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321D8-6DF4-4DBE-B4FC-42226FB656C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78155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2D1305-A258-410D-A930-5AE3AFC58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B211FE-5BC6-40E1-8669-61E413648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DEC174-3CBA-42F9-AA42-60F3068000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C26C7-8E3C-4B77-8EBC-F11E650D62F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3700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4172B9-10E5-4838-9704-9B01BB3AA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207472-20D9-4774-9A06-9300586067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953240-05A7-4245-A593-2FC878542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7E558-9FE0-40CF-A590-653E41F5453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579779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3188807-38EC-4759-A47D-83B500E99D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F0062F-83E9-4142-A087-6A4F99B2DA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7B44B4-E869-40AE-AA71-7B33F9043E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9A288-B11D-420F-A561-7E2EA87D77F7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8887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E0C1E8-D2CD-41B0-9246-46209D7E4D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165DEB-51CC-4D3B-BE7A-481F72CD18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68D5C4-FACC-48DE-80C3-3BEDE727E3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B683A-32E1-46AF-9C56-55E464D8D1A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2877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0C3C92-0671-4615-A23C-027D8A48FD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0F0E45-4E83-4566-B3B4-D5A0577682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8F986-FA76-4409-8A8B-B8D2CC187F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A3ABF-6603-441C-9EF8-BF0729F0D1E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21690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CC77E21-D030-47C5-964F-69E41636E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F6A34E-69F3-4F0D-A7E3-F8A7A35CD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394194-B189-4F96-94E4-72E3EF0504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B94299-17A4-452E-9976-D81DCD7EBB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2EDD6D-DDA4-4FFF-BA08-D7FFDA20AC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E51D98-BEC1-4236-B337-5D9AC446FB8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D5FC4403-43E5-43CE-8B3B-B099625FB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8686800" cy="1152525"/>
          </a:xfrm>
        </p:spPr>
        <p:txBody>
          <a:bodyPr/>
          <a:lstStyle/>
          <a:p>
            <a:pPr eaLnBrk="1" hangingPunct="1">
              <a:defRPr/>
            </a:pPr>
            <a:r>
              <a:rPr lang="sr-Cyrl-CS" sz="3200" b="1" u="sng" dirty="0">
                <a:solidFill>
                  <a:srgbClr val="C00000"/>
                </a:solidFill>
              </a:rPr>
              <a:t>КАЈСИЈА</a:t>
            </a:r>
            <a:r>
              <a:rPr lang="sr-Latn-RS" sz="3200" b="1" u="sng" dirty="0">
                <a:solidFill>
                  <a:srgbClr val="C00000"/>
                </a:solidFill>
              </a:rPr>
              <a:t> </a:t>
            </a:r>
            <a:r>
              <a:rPr lang="sr-Cyrl-CS" sz="3200" b="1" u="sng" dirty="0">
                <a:solidFill>
                  <a:srgbClr val="C00000"/>
                </a:solidFill>
              </a:rPr>
              <a:t>– </a:t>
            </a:r>
            <a:r>
              <a:rPr lang="sr-Latn-RS" sz="3200" b="1" u="sng" dirty="0">
                <a:solidFill>
                  <a:srgbClr val="C00000"/>
                </a:solidFill>
              </a:rPr>
              <a:t>PRUNUS SP.</a:t>
            </a:r>
            <a:br>
              <a:rPr lang="sr-Latn-RS" sz="3200" b="1" u="sng" dirty="0">
                <a:solidFill>
                  <a:srgbClr val="C00000"/>
                </a:solidFill>
              </a:rPr>
            </a:br>
            <a:r>
              <a:rPr lang="sr-Latn-CS" sz="3200" b="1" u="sng" dirty="0">
                <a:solidFill>
                  <a:srgbClr val="C00000"/>
                </a:solidFill>
              </a:rPr>
              <a:t>Prunus armeniaca</a:t>
            </a:r>
            <a:r>
              <a:rPr lang="sr-Latn-RS" sz="3200" b="1" u="sng" dirty="0">
                <a:solidFill>
                  <a:srgbClr val="C00000"/>
                </a:solidFill>
              </a:rPr>
              <a:t>, </a:t>
            </a:r>
            <a:r>
              <a:rPr lang="sr-Cyrl-CS" sz="3200" b="1" u="sng" dirty="0">
                <a:solidFill>
                  <a:srgbClr val="C00000"/>
                </a:solidFill>
              </a:rPr>
              <a:t>А</a:t>
            </a:r>
            <a:r>
              <a:rPr lang="sr-Latn-CS" sz="3200" b="1" u="sng" dirty="0">
                <a:solidFill>
                  <a:srgbClr val="C00000"/>
                </a:solidFill>
              </a:rPr>
              <a:t>rmeniaca vulgaris</a:t>
            </a:r>
            <a:endParaRPr lang="en-US" sz="3200" b="1" u="sng" dirty="0">
              <a:solidFill>
                <a:srgbClr val="C00000"/>
              </a:solidFill>
            </a:endParaRPr>
          </a:p>
        </p:txBody>
      </p:sp>
      <p:pic>
        <p:nvPicPr>
          <p:cNvPr id="2051" name="Picture 6" descr="Scan0002">
            <a:extLst>
              <a:ext uri="{FF2B5EF4-FFF2-40B4-BE49-F238E27FC236}">
                <a16:creationId xmlns:a16="http://schemas.microsoft.com/office/drawing/2014/main" id="{361C8D49-5C43-4A9F-854A-9A71610AE4D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125538"/>
            <a:ext cx="5505450" cy="5732462"/>
          </a:xfr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Scan0002">
            <a:extLst>
              <a:ext uri="{FF2B5EF4-FFF2-40B4-BE49-F238E27FC236}">
                <a16:creationId xmlns:a16="http://schemas.microsoft.com/office/drawing/2014/main" id="{324E6811-67A4-4FC8-937A-2C58B447DF11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0"/>
            <a:ext cx="7704137" cy="6792913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3E4350F5-E621-46D9-8E73-7E9EA96B00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692696"/>
            <a:ext cx="7772400" cy="1470025"/>
          </a:xfrm>
        </p:spPr>
        <p:txBody>
          <a:bodyPr/>
          <a:lstStyle/>
          <a:p>
            <a:pPr eaLnBrk="1" hangingPunct="1"/>
            <a:r>
              <a:rPr lang="sr-Cyrl-CS" altLang="en-US" b="1" dirty="0">
                <a:solidFill>
                  <a:srgbClr val="0000FF"/>
                </a:solidFill>
              </a:rPr>
              <a:t>ЕКОЛОШКИ  УСЛОВИ ГАЈЕЊА  </a:t>
            </a:r>
            <a:r>
              <a:rPr lang="sr-Cyrl-CS" altLang="en-US" b="1" dirty="0">
                <a:solidFill>
                  <a:schemeClr val="tx1"/>
                </a:solidFill>
              </a:rPr>
              <a:t>И</a:t>
            </a:r>
            <a:r>
              <a:rPr lang="sr-Cyrl-CS" altLang="en-US" dirty="0">
                <a:solidFill>
                  <a:schemeClr val="tx1"/>
                </a:solidFill>
              </a:rPr>
              <a:t> </a:t>
            </a:r>
            <a:r>
              <a:rPr lang="sr-Cyrl-CS" altLang="en-US" dirty="0"/>
              <a:t> </a:t>
            </a:r>
            <a:endParaRPr lang="en-US" altLang="en-US" dirty="0"/>
          </a:p>
        </p:txBody>
      </p:sp>
      <p:sp>
        <p:nvSpPr>
          <p:cNvPr id="13315" name="Rectangle 5">
            <a:extLst>
              <a:ext uri="{FF2B5EF4-FFF2-40B4-BE49-F238E27FC236}">
                <a16:creationId xmlns:a16="http://schemas.microsoft.com/office/drawing/2014/main" id="{F86DE99B-6628-4EDF-BFA5-B200EE7B5D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0013" y="2552700"/>
            <a:ext cx="6400800" cy="1752600"/>
          </a:xfrm>
        </p:spPr>
        <p:txBody>
          <a:bodyPr/>
          <a:lstStyle/>
          <a:p>
            <a:pPr eaLnBrk="1" hangingPunct="1"/>
            <a:r>
              <a:rPr lang="sr-Cyrl-CS" altLang="en-US" sz="4400" b="1" dirty="0">
                <a:solidFill>
                  <a:srgbClr val="FF9900"/>
                </a:solidFill>
              </a:rPr>
              <a:t>ПОДИЗАЊЕ ЗАСАДА  КАЈСИЈЕ</a:t>
            </a:r>
            <a:endParaRPr lang="en-US" altLang="en-US" sz="4400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C5E5D3C8-A48B-43CE-81C0-B5006A7903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8" y="215602"/>
            <a:ext cx="8820472" cy="63817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CS" altLang="en-US" sz="2000" b="1" dirty="0"/>
              <a:t>ПОЛОЖАЈ </a:t>
            </a:r>
            <a:r>
              <a:rPr lang="sr-Cyrl-CS" altLang="en-US" sz="2000" dirty="0"/>
              <a:t>- код нас су најбољи </a:t>
            </a:r>
            <a:r>
              <a:rPr lang="sr-Cyrl-CS" altLang="en-US" sz="2000" dirty="0">
                <a:solidFill>
                  <a:srgbClr val="FF0000"/>
                </a:solidFill>
              </a:rPr>
              <a:t>северни и североисточни положаји</a:t>
            </a:r>
            <a:r>
              <a:rPr lang="sr-Cyrl-CS" altLang="en-US" sz="2000" dirty="0"/>
              <a:t>, тј. треба максимално </a:t>
            </a:r>
            <a:r>
              <a:rPr lang="sr-Cyrl-CS" altLang="en-US" sz="2000" b="1" i="1" u="sng" dirty="0"/>
              <a:t>избегавати јужне експозиције</a:t>
            </a:r>
            <a:r>
              <a:rPr lang="sr-Cyrl-CS" altLang="en-US" sz="2000" dirty="0"/>
              <a:t> (још раније креће вегетација). Може у медитеранским земљама где су зиме благе.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CS" altLang="en-US" sz="2000" b="1" dirty="0"/>
              <a:t>ЗЕМЉИШТЕ </a:t>
            </a:r>
            <a:r>
              <a:rPr lang="sr-Cyrl-CS" altLang="en-US" sz="2000" dirty="0"/>
              <a:t>- захтева </a:t>
            </a:r>
            <a:r>
              <a:rPr lang="sr-Cyrl-CS" altLang="en-US" sz="2000" u="sng" dirty="0">
                <a:solidFill>
                  <a:srgbClr val="0000FF"/>
                </a:solidFill>
              </a:rPr>
              <a:t>добро аерирана земљишта</a:t>
            </a:r>
            <a:r>
              <a:rPr lang="sr-Cyrl-CS" altLang="en-US" sz="2000" dirty="0"/>
              <a:t>. У односу на друге воћке више </a:t>
            </a:r>
            <a:r>
              <a:rPr lang="sr-Cyrl-CS" altLang="en-US" sz="2000" b="1" dirty="0">
                <a:solidFill>
                  <a:srgbClr val="FF0000"/>
                </a:solidFill>
              </a:rPr>
              <a:t>страда од прекомерне влаге</a:t>
            </a:r>
            <a:r>
              <a:rPr lang="sr-Cyrl-CS" altLang="en-US" sz="2000" dirty="0"/>
              <a:t>. Најбоља су глиновито-</a:t>
            </a:r>
            <a:r>
              <a:rPr lang="sr-Cyrl-CS" altLang="en-US" sz="2000" u="sng" dirty="0"/>
              <a:t>песковита</a:t>
            </a:r>
            <a:r>
              <a:rPr lang="sr-Cyrl-CS" altLang="en-US" sz="2000" dirty="0"/>
              <a:t> земљишта (више од 65% песка), рН 6-7,5.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CS" altLang="en-US" sz="2000" b="1" dirty="0"/>
              <a:t>ВОДА </a:t>
            </a:r>
            <a:r>
              <a:rPr lang="sr-Cyrl-CS" altLang="en-US" sz="2000" dirty="0"/>
              <a:t>- воћка </a:t>
            </a:r>
            <a:r>
              <a:rPr lang="sr-Cyrl-CS" altLang="en-US" sz="2000" b="1" dirty="0">
                <a:solidFill>
                  <a:srgbClr val="0000FF"/>
                </a:solidFill>
              </a:rPr>
              <a:t>доста отпорна на сушу</a:t>
            </a:r>
            <a:r>
              <a:rPr lang="sr-Cyrl-CS" altLang="en-US" sz="2000" dirty="0"/>
              <a:t>, али веома добро реагује на наводњавање, ако нема довољно падавина у току вегетације (утиче на родност и квалитет).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CS" altLang="en-US" sz="2000" b="1" dirty="0"/>
              <a:t>СВЕТЛОСТ </a:t>
            </a:r>
            <a:r>
              <a:rPr lang="sr-Cyrl-CS" altLang="en-US" sz="2000" dirty="0"/>
              <a:t>- добра осветљеност круне утиче на родност и квалитет.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CS" altLang="en-US" sz="2000" b="1" dirty="0"/>
              <a:t>ТЕМПЕРАТУРА </a:t>
            </a:r>
            <a:r>
              <a:rPr lang="sr-Cyrl-CS" altLang="en-US" sz="2000" dirty="0"/>
              <a:t>- успешно </a:t>
            </a:r>
            <a:r>
              <a:rPr lang="sr-Cyrl-CS" altLang="en-US" sz="2000" b="1" dirty="0"/>
              <a:t>подноси летње жеге</a:t>
            </a:r>
            <a:r>
              <a:rPr lang="sr-Cyrl-CS" altLang="en-US" sz="2000" dirty="0"/>
              <a:t>.               </a:t>
            </a:r>
            <a:r>
              <a:rPr lang="sr-Cyrl-CS" altLang="en-US" sz="2000" b="1" dirty="0">
                <a:solidFill>
                  <a:srgbClr val="0000FF"/>
                </a:solidFill>
              </a:rPr>
              <a:t>Најосетљивији су </a:t>
            </a:r>
            <a:r>
              <a:rPr lang="sr-Cyrl-CS" altLang="en-US" sz="2000" b="1" dirty="0">
                <a:solidFill>
                  <a:srgbClr val="00B050"/>
                </a:solidFill>
              </a:rPr>
              <a:t>тек заметнути плодови </a:t>
            </a:r>
            <a:r>
              <a:rPr lang="sr-Cyrl-CS" altLang="en-US" sz="2000" b="1" dirty="0">
                <a:solidFill>
                  <a:srgbClr val="0000FF"/>
                </a:solidFill>
              </a:rPr>
              <a:t>(0 до -2°С) и </a:t>
            </a:r>
            <a:r>
              <a:rPr lang="sr-Cyrl-CS" altLang="en-US" sz="2000" b="1" dirty="0">
                <a:solidFill>
                  <a:srgbClr val="FF33CC"/>
                </a:solidFill>
              </a:rPr>
              <a:t>отворени цветови </a:t>
            </a:r>
            <a:r>
              <a:rPr lang="sr-Cyrl-CS" altLang="en-US" sz="2000" b="1" dirty="0">
                <a:solidFill>
                  <a:srgbClr val="0000FF"/>
                </a:solidFill>
              </a:rPr>
              <a:t>(-0,5 до -2,8°С).</a:t>
            </a:r>
            <a:endParaRPr lang="sr-Latn-RS" altLang="en-US" sz="2000" b="1" dirty="0">
              <a:solidFill>
                <a:srgbClr val="0000FF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CS" altLang="en-US" sz="2000" dirty="0"/>
              <a:t>Кајсија има </a:t>
            </a:r>
            <a:r>
              <a:rPr lang="sr-Cyrl-CS" altLang="en-US" sz="2000" b="1" i="1" u="sng" dirty="0">
                <a:solidFill>
                  <a:srgbClr val="800080"/>
                </a:solidFill>
              </a:rPr>
              <a:t>врло кратко БИОЛОШКО ЗИМСКО МИРОВАЊЕ</a:t>
            </a:r>
            <a:r>
              <a:rPr lang="sr-Cyrl-CS" altLang="en-US" sz="2000" dirty="0"/>
              <a:t>. Зато су опасна Т колебања у ФЕБРУАРУ и МАРТУ (смењивање дана са темп. од </a:t>
            </a:r>
            <a:r>
              <a:rPr lang="en-US" altLang="en-US" sz="2000" dirty="0"/>
              <a:t>+7</a:t>
            </a:r>
            <a:r>
              <a:rPr lang="sr-Cyrl-CS" altLang="en-US" sz="2000" b="1" dirty="0"/>
              <a:t>°</a:t>
            </a:r>
            <a:r>
              <a:rPr lang="en-US" altLang="en-US" sz="2000" dirty="0"/>
              <a:t>C </a:t>
            </a:r>
            <a:r>
              <a:rPr lang="sr-Cyrl-CS" altLang="en-US" sz="2000" dirty="0"/>
              <a:t>и темп. са –10</a:t>
            </a:r>
            <a:r>
              <a:rPr lang="sr-Cyrl-CS" altLang="en-US" sz="2000" b="1" dirty="0"/>
              <a:t> °</a:t>
            </a:r>
            <a:r>
              <a:rPr lang="en-US" altLang="en-US" sz="2000" dirty="0"/>
              <a:t>C</a:t>
            </a:r>
            <a:r>
              <a:rPr lang="sr-Cyrl-CS" altLang="en-US" sz="2000" dirty="0"/>
              <a:t>). Тада </a:t>
            </a:r>
            <a:r>
              <a:rPr lang="sr-Cyrl-CS" altLang="en-US" sz="2000" b="1" i="1" dirty="0"/>
              <a:t>измрзавају цветни пупољци</a:t>
            </a:r>
            <a:r>
              <a:rPr lang="sr-Cyrl-CS" altLang="en-US" sz="2000" dirty="0"/>
              <a:t> и </a:t>
            </a:r>
            <a:r>
              <a:rPr lang="sr-Cyrl-CS" altLang="en-US" sz="2000" b="1" i="1" dirty="0"/>
              <a:t>спроводни судови</a:t>
            </a:r>
            <a:r>
              <a:rPr lang="sr-Cyrl-CS" altLang="en-US" sz="2000" dirty="0"/>
              <a:t>, што заједно са гљивама и бактеријама доводи до </a:t>
            </a:r>
            <a:r>
              <a:rPr lang="sr-Cyrl-CS" altLang="en-US" sz="2000" dirty="0">
                <a:solidFill>
                  <a:srgbClr val="800080"/>
                </a:solidFill>
              </a:rPr>
              <a:t>АПОПЛЕКСИЈЕ</a:t>
            </a:r>
            <a:r>
              <a:rPr lang="sr-Cyrl-CS" altLang="en-US" sz="2000" dirty="0"/>
              <a:t>.</a:t>
            </a:r>
            <a:endParaRPr lang="sr-Latn-RS" altLang="en-US" sz="2000" dirty="0"/>
          </a:p>
          <a:p>
            <a:pPr eaLnBrk="1" hangingPunct="1">
              <a:buFontTx/>
              <a:buBlip>
                <a:blip r:embed="rId2"/>
              </a:buBlip>
            </a:pPr>
            <a:endParaRPr lang="en-US" alt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can0003">
            <a:extLst>
              <a:ext uri="{FF2B5EF4-FFF2-40B4-BE49-F238E27FC236}">
                <a16:creationId xmlns:a16="http://schemas.microsoft.com/office/drawing/2014/main" id="{28621499-8D5A-493B-B485-4011D7E0012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0"/>
            <a:ext cx="4535487" cy="6858000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20D02A94-D41C-4F0C-AD13-2C7831ACC9A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7424" y="620688"/>
            <a:ext cx="8929687" cy="604867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r-Cyrl-CS" sz="2000" b="1" u="sng" dirty="0"/>
              <a:t>ПОДЛОГЕ</a:t>
            </a:r>
            <a:r>
              <a:rPr lang="sr-Cyrl-CS" sz="2000" dirty="0"/>
              <a:t>: 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sr-Cyrl-CS" sz="2000" dirty="0">
                <a:solidFill>
                  <a:srgbClr val="FF0066"/>
                </a:solidFill>
              </a:rPr>
              <a:t>Сејанац кајсије</a:t>
            </a:r>
            <a:r>
              <a:rPr lang="sr-Cyrl-CS" sz="2000" dirty="0"/>
              <a:t> (честа апоплексија). 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sr-Cyrl-CS" sz="2000" u="sng" dirty="0">
                <a:solidFill>
                  <a:srgbClr val="FF0066"/>
                </a:solidFill>
              </a:rPr>
              <a:t>Белошљива</a:t>
            </a:r>
            <a:r>
              <a:rPr lang="sr-Cyrl-CS" sz="2000" dirty="0"/>
              <a:t> и остале домаће ракијске сорте (петровача, црвена ранка) - код нас су се показале као најбоље.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sr-Cyrl-CS" sz="2000" dirty="0"/>
              <a:t>Сорта шљиве </a:t>
            </a:r>
            <a:r>
              <a:rPr lang="sr-Cyrl-CS" sz="2000" dirty="0">
                <a:solidFill>
                  <a:srgbClr val="FF0066"/>
                </a:solidFill>
              </a:rPr>
              <a:t>СТЕНЛИ </a:t>
            </a:r>
            <a:r>
              <a:rPr lang="sr-Cyrl-CS" sz="2000" dirty="0"/>
              <a:t>- мања апоплексија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sr-Cyrl-CS" sz="2000" u="sng" dirty="0">
                <a:solidFill>
                  <a:srgbClr val="FF0066"/>
                </a:solidFill>
              </a:rPr>
              <a:t>Џанарика </a:t>
            </a:r>
            <a:r>
              <a:rPr lang="sr-Cyrl-CS" sz="2000" dirty="0"/>
              <a:t>- </a:t>
            </a:r>
            <a:r>
              <a:rPr lang="sr-Cyrl-CS" sz="2000" dirty="0">
                <a:solidFill>
                  <a:srgbClr val="000099"/>
                </a:solidFill>
              </a:rPr>
              <a:t>код нас и даље најзаступљенија ијако кајсија на њој рано креће са вегетацијом и </a:t>
            </a:r>
            <a:r>
              <a:rPr lang="sr-Cyrl-CS" sz="2000" dirty="0">
                <a:solidFill>
                  <a:srgbClr val="FF0066"/>
                </a:solidFill>
              </a:rPr>
              <a:t>честа је апоплексија</a:t>
            </a:r>
            <a:r>
              <a:rPr lang="sr-Cyrl-CS" sz="2000" dirty="0"/>
              <a:t>!!! Може се препоручити за топлије крајеве и слабо плодна земљишта.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sr-Cyrl-CS" sz="2000" dirty="0">
                <a:solidFill>
                  <a:srgbClr val="FF0066"/>
                </a:solidFill>
              </a:rPr>
              <a:t>Бадем 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sr-Cyrl-CS" sz="2000" dirty="0">
                <a:solidFill>
                  <a:srgbClr val="FF0066"/>
                </a:solidFill>
              </a:rPr>
              <a:t>Бресква </a:t>
            </a:r>
            <a:r>
              <a:rPr lang="sr-Cyrl-CS" sz="2000" dirty="0"/>
              <a:t>- добар афинитет и родност, али краћи животни век.</a:t>
            </a:r>
          </a:p>
          <a:p>
            <a:pPr eaLnBrk="1" hangingPunct="1">
              <a:defRPr/>
            </a:pPr>
            <a:endParaRPr lang="sr-Cyrl-CS" sz="2000" dirty="0"/>
          </a:p>
          <a:p>
            <a:pPr eaLnBrk="1" hangingPunct="1">
              <a:buFontTx/>
              <a:buNone/>
              <a:defRPr/>
            </a:pPr>
            <a:r>
              <a:rPr lang="sr-Cyrl-CS" sz="2400" dirty="0"/>
              <a:t>***</a:t>
            </a:r>
            <a:r>
              <a:rPr lang="sr-Cyrl-CS" sz="2400" dirty="0">
                <a:solidFill>
                  <a:srgbClr val="660066"/>
                </a:solidFill>
              </a:rPr>
              <a:t>калемити је на сталном месту и на већој висини!!!</a:t>
            </a:r>
          </a:p>
          <a:p>
            <a:pPr eaLnBrk="1" hangingPunct="1">
              <a:buFontTx/>
              <a:buNone/>
              <a:defRPr/>
            </a:pPr>
            <a:endParaRPr lang="sr-Cyrl-CS" sz="2400" dirty="0">
              <a:solidFill>
                <a:srgbClr val="660066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r-Cyrl-CS" sz="2400" dirty="0"/>
              <a:t>Може се гајити као </a:t>
            </a:r>
            <a:r>
              <a:rPr lang="sr-Cyrl-CS" sz="2400" b="1" u="sng" dirty="0"/>
              <a:t>природна круна</a:t>
            </a:r>
            <a:r>
              <a:rPr lang="sr-Cyrl-CS" sz="2400" b="1" dirty="0"/>
              <a:t>, </a:t>
            </a:r>
            <a:r>
              <a:rPr lang="sr-Cyrl-CS" sz="2400" b="1" u="sng" dirty="0"/>
              <a:t>побољшана пирамидална</a:t>
            </a:r>
            <a:r>
              <a:rPr lang="sr-Cyrl-CS" sz="2400" b="1" dirty="0"/>
              <a:t>, </a:t>
            </a:r>
            <a:r>
              <a:rPr lang="sr-Cyrl-CS" sz="2400" b="1" u="sng" dirty="0"/>
              <a:t>ваза</a:t>
            </a:r>
            <a:r>
              <a:rPr lang="sr-Cyrl-CS" sz="2400" b="1" dirty="0"/>
              <a:t> са размацима 6-7 м х 4-6м</a:t>
            </a:r>
            <a:endParaRPr lang="en-US" sz="2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My Documents\KAJSIJA\radmilovac\radmilovac 008.jpg">
            <a:extLst>
              <a:ext uri="{FF2B5EF4-FFF2-40B4-BE49-F238E27FC236}">
                <a16:creationId xmlns:a16="http://schemas.microsoft.com/office/drawing/2014/main" id="{133AB652-B2AA-41B4-B59C-58C2530E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"/>
            <a:ext cx="9144000" cy="68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My Documents\KAJSIJA\radmilovac\radmilovac 009.jpg">
            <a:extLst>
              <a:ext uri="{FF2B5EF4-FFF2-40B4-BE49-F238E27FC236}">
                <a16:creationId xmlns:a16="http://schemas.microsoft.com/office/drawing/2014/main" id="{3369D7BD-3E07-4C8A-9F7A-654F646F4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"/>
            <a:ext cx="9143407" cy="685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My Documents\KAJSIJA\radmilovac\radmilovac 016.jpg">
            <a:extLst>
              <a:ext uri="{FF2B5EF4-FFF2-40B4-BE49-F238E27FC236}">
                <a16:creationId xmlns:a16="http://schemas.microsoft.com/office/drawing/2014/main" id="{E15B99CF-5DAB-4890-9A27-4FC24B4C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" y="0"/>
            <a:ext cx="9144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84065973-AC72-40B4-ABE7-ABC3E372EF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26025"/>
          </a:xfrm>
        </p:spPr>
        <p:txBody>
          <a:bodyPr/>
          <a:lstStyle/>
          <a:p>
            <a:pPr eaLnBrk="1" hangingPunct="1"/>
            <a:r>
              <a:rPr lang="sr-Cyrl-CS" altLang="en-US" b="1" dirty="0">
                <a:solidFill>
                  <a:srgbClr val="996600"/>
                </a:solidFill>
              </a:rPr>
              <a:t>АГРОТЕХНИКА И ПОМОТЕХНИКА КАЈСИЈЕ</a:t>
            </a:r>
            <a:endParaRPr lang="en-US" altLang="en-US" b="1" dirty="0">
              <a:solidFill>
                <a:srgbClr val="9966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2E316A1-932F-4F6C-83C9-7E1A88A2D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619" y="188640"/>
            <a:ext cx="8474762" cy="633412"/>
          </a:xfrm>
        </p:spPr>
        <p:txBody>
          <a:bodyPr/>
          <a:lstStyle/>
          <a:p>
            <a:pPr eaLnBrk="1" hangingPunct="1"/>
            <a:r>
              <a:rPr lang="sr-Cyrl-CS" altLang="en-US" sz="3200" b="1" u="sng" dirty="0">
                <a:solidFill>
                  <a:srgbClr val="0000FF"/>
                </a:solidFill>
              </a:rPr>
              <a:t>ОДРЖАВАЊЕ ЗЕМЉИШТА И ЂУБРЕЊЕ</a:t>
            </a:r>
            <a:endParaRPr lang="en-US" altLang="en-US" sz="3200" b="1" u="sng" dirty="0">
              <a:solidFill>
                <a:srgbClr val="0000FF"/>
              </a:solidFill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36C8600-0378-4752-A408-34DD9DE00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2038" y="918382"/>
            <a:ext cx="8507412" cy="593961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CS" altLang="en-US" sz="2600" dirty="0"/>
              <a:t>На један од уобичајених начина (због нередовне родности препоручују се узродице)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RS" altLang="en-US" sz="2600" dirty="0"/>
              <a:t>Азот (</a:t>
            </a:r>
            <a:r>
              <a:rPr lang="sr-Latn-RS" altLang="en-US" sz="2600" dirty="0"/>
              <a:t>N)</a:t>
            </a:r>
            <a:r>
              <a:rPr lang="sr-Cyrl-RS" altLang="en-US" sz="2600" dirty="0"/>
              <a:t> </a:t>
            </a:r>
            <a:r>
              <a:rPr lang="sr-Cyrl-CS" altLang="en-US" sz="2600" dirty="0"/>
              <a:t>- повољно утиче, али превише </a:t>
            </a:r>
            <a:r>
              <a:rPr lang="en-US" altLang="en-US" sz="2600" dirty="0"/>
              <a:t>N </a:t>
            </a:r>
            <a:r>
              <a:rPr lang="sr-Cyrl-CS" altLang="en-US" sz="2600" dirty="0"/>
              <a:t>доводи до претеране бујности и опадања младих плодова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CS" altLang="en-US" sz="2600" dirty="0"/>
              <a:t>Фосфор (</a:t>
            </a:r>
            <a:r>
              <a:rPr lang="en-US" altLang="en-US" sz="2600" dirty="0"/>
              <a:t>P</a:t>
            </a:r>
            <a:r>
              <a:rPr lang="sr-Cyrl-CS" altLang="en-US" sz="2600" dirty="0"/>
              <a:t>) - повољно утиче на оплодњу и пораст плодова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CS" altLang="en-US" sz="2600" dirty="0"/>
              <a:t>Калијум (</a:t>
            </a:r>
            <a:r>
              <a:rPr lang="en-US" altLang="en-US" sz="2600" dirty="0"/>
              <a:t>K</a:t>
            </a:r>
            <a:r>
              <a:rPr lang="sr-Cyrl-CS" altLang="en-US" sz="2600" dirty="0"/>
              <a:t>) - повољно утиче на квалитет плодова и отпорност воћке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sr-Cyrl-CS" altLang="en-US" sz="2600" dirty="0"/>
              <a:t>За кајсију у роду потребно је </a:t>
            </a:r>
            <a:r>
              <a:rPr lang="sr-Cyrl-CS" altLang="en-US" sz="2600" b="1" i="1" u="sng" dirty="0"/>
              <a:t>годишње по </a:t>
            </a:r>
            <a:r>
              <a:rPr lang="sr-Cyrl-RS" altLang="en-US" sz="2600" b="1" i="1" u="sng" dirty="0"/>
              <a:t>хектару</a:t>
            </a:r>
            <a:r>
              <a:rPr lang="sr-Cyrl-CS" altLang="en-US" sz="2600" dirty="0"/>
              <a:t> додати:</a:t>
            </a:r>
          </a:p>
          <a:p>
            <a:pPr lvl="1" eaLnBrk="1" hangingPunct="1">
              <a:buNone/>
            </a:pPr>
            <a:r>
              <a:rPr lang="sr-Cyrl-CS" altLang="en-US" sz="2600" dirty="0"/>
              <a:t>  </a:t>
            </a:r>
            <a:r>
              <a:rPr lang="en-US" altLang="en-US" sz="2600" dirty="0"/>
              <a:t>N</a:t>
            </a:r>
            <a:r>
              <a:rPr lang="sr-Cyrl-RS" altLang="en-US" sz="2600" dirty="0"/>
              <a:t> </a:t>
            </a:r>
            <a:r>
              <a:rPr lang="en-US" altLang="en-US" sz="2600" dirty="0"/>
              <a:t>- 100 kg</a:t>
            </a:r>
          </a:p>
          <a:p>
            <a:pPr lvl="1" eaLnBrk="1" hangingPunct="1">
              <a:buNone/>
            </a:pPr>
            <a:r>
              <a:rPr lang="en-US" altLang="en-US" sz="2600" dirty="0"/>
              <a:t>  P</a:t>
            </a:r>
            <a:r>
              <a:rPr lang="sr-Cyrl-RS" altLang="en-US" sz="2600" dirty="0"/>
              <a:t> </a:t>
            </a:r>
            <a:r>
              <a:rPr lang="en-US" altLang="en-US" sz="2600" dirty="0"/>
              <a:t>-  75  kg</a:t>
            </a:r>
          </a:p>
          <a:p>
            <a:pPr lvl="1" eaLnBrk="1" hangingPunct="1">
              <a:buNone/>
            </a:pPr>
            <a:r>
              <a:rPr lang="en-US" altLang="en-US" sz="2600" dirty="0"/>
              <a:t>  K</a:t>
            </a:r>
            <a:r>
              <a:rPr lang="sr-Cyrl-RS" altLang="en-US" sz="2600" dirty="0"/>
              <a:t> </a:t>
            </a:r>
            <a:r>
              <a:rPr lang="en-US" altLang="en-US" sz="2600" dirty="0"/>
              <a:t>- 120 kg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80A3741-D5F2-4DB1-B33D-801CDDD2A4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4724"/>
            <a:ext cx="8229600" cy="968012"/>
          </a:xfrm>
        </p:spPr>
        <p:txBody>
          <a:bodyPr/>
          <a:lstStyle/>
          <a:p>
            <a:pPr eaLnBrk="1" hangingPunct="1"/>
            <a:r>
              <a:rPr lang="sr-Cyrl-CS" altLang="en-US" sz="2800" b="1" u="sng" dirty="0">
                <a:solidFill>
                  <a:srgbClr val="FF0066"/>
                </a:solidFill>
              </a:rPr>
              <a:t>ПОРЕКЛО, ЗНАЧАЈ И РАСПРОСТРАЊЕНОСТ КАЈСИЈЕ</a:t>
            </a:r>
            <a:endParaRPr lang="en-US" altLang="en-US" sz="2800" b="1" u="sng" dirty="0">
              <a:solidFill>
                <a:srgbClr val="FF0066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D4E03C5-DC86-41E1-B236-AFE92557D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69" y="1156701"/>
            <a:ext cx="8856662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4"/>
              </a:buClr>
            </a:pPr>
            <a:r>
              <a:rPr lang="sr-Cyrl-CS" altLang="en-US" sz="2000" dirty="0"/>
              <a:t>Коштичава, дрвенаста, листопадна воћка </a:t>
            </a:r>
            <a:r>
              <a:rPr lang="sr-Cyrl-CS" altLang="en-US" sz="2000" u="sng" dirty="0"/>
              <a:t>умерене климе</a:t>
            </a:r>
            <a:r>
              <a:rPr lang="sr-Cyrl-CS" altLang="en-US" sz="2000" dirty="0"/>
              <a:t>.</a:t>
            </a:r>
          </a:p>
          <a:p>
            <a:pPr eaLnBrk="1" hangingPunct="1">
              <a:lnSpc>
                <a:spcPct val="90000"/>
              </a:lnSpc>
              <a:buClr>
                <a:schemeClr val="accent4"/>
              </a:buClr>
            </a:pPr>
            <a:r>
              <a:rPr lang="sr-Cyrl-CS" altLang="en-US" sz="2000" b="1" dirty="0">
                <a:solidFill>
                  <a:srgbClr val="FF0066"/>
                </a:solidFill>
              </a:rPr>
              <a:t>ПОРЕКЛО</a:t>
            </a:r>
            <a:r>
              <a:rPr lang="sr-Cyrl-CS" altLang="en-US" sz="2000" dirty="0"/>
              <a:t>:</a:t>
            </a:r>
            <a:r>
              <a:rPr lang="sr-Cyrl-CS" altLang="en-US" sz="2000" dirty="0">
                <a:solidFill>
                  <a:srgbClr val="0000FF"/>
                </a:solidFill>
              </a:rPr>
              <a:t> Кина </a:t>
            </a:r>
            <a:r>
              <a:rPr lang="sr-Cyrl-CS" altLang="en-US" sz="2000" dirty="0"/>
              <a:t>- где влада </a:t>
            </a:r>
            <a:r>
              <a:rPr lang="sr-Cyrl-CS" altLang="en-US" sz="2000" dirty="0">
                <a:solidFill>
                  <a:srgbClr val="0000FF"/>
                </a:solidFill>
              </a:rPr>
              <a:t>континентална клима</a:t>
            </a:r>
            <a:r>
              <a:rPr lang="sr-Cyrl-CS" altLang="en-US" sz="2000" dirty="0"/>
              <a:t> (дуге и хладне зиме и жарка лета). То значи нагли прелаз Т (нема температурних колебања). </a:t>
            </a:r>
          </a:p>
          <a:p>
            <a:pPr eaLnBrk="1" hangingPunct="1">
              <a:lnSpc>
                <a:spcPct val="90000"/>
              </a:lnSpc>
              <a:buClr>
                <a:schemeClr val="accent4"/>
              </a:buClr>
            </a:pPr>
            <a:r>
              <a:rPr lang="sr-Cyrl-CS" altLang="en-US" sz="2000" b="1" dirty="0">
                <a:solidFill>
                  <a:srgbClr val="FF0066"/>
                </a:solidFill>
              </a:rPr>
              <a:t>ЗНАЧАЈ</a:t>
            </a:r>
            <a:r>
              <a:rPr lang="sr-Cyrl-CS" altLang="en-US" sz="2000" dirty="0"/>
              <a:t>: </a:t>
            </a:r>
            <a:r>
              <a:rPr lang="sr-Cyrl-CS" altLang="en-US" sz="2000" b="1" u="sng" dirty="0">
                <a:solidFill>
                  <a:schemeClr val="tx2"/>
                </a:solidFill>
              </a:rPr>
              <a:t>Дефицитарно воће</a:t>
            </a:r>
            <a:r>
              <a:rPr lang="sr-Cyrl-CS" altLang="en-US" sz="2000" dirty="0"/>
              <a:t> код нас и у свету, јер је век засада кратак и често је измрзавање.</a:t>
            </a:r>
            <a:endParaRPr lang="sr-Latn-RS" altLang="en-US" sz="2000" dirty="0"/>
          </a:p>
          <a:p>
            <a:pPr eaLnBrk="1" hangingPunct="1">
              <a:lnSpc>
                <a:spcPct val="90000"/>
              </a:lnSpc>
              <a:buClr>
                <a:schemeClr val="accent4"/>
              </a:buClr>
            </a:pPr>
            <a:r>
              <a:rPr lang="sr-Cyrl-CS" altLang="en-US" sz="2000" dirty="0"/>
              <a:t>Плодови су изузетно погодни за разне </a:t>
            </a:r>
            <a:r>
              <a:rPr lang="sr-Cyrl-CS" altLang="en-US" sz="2000" u="sng" dirty="0">
                <a:solidFill>
                  <a:srgbClr val="33CC33"/>
                </a:solidFill>
              </a:rPr>
              <a:t>видове прераде</a:t>
            </a:r>
            <a:r>
              <a:rPr lang="sr-Cyrl-CS" altLang="en-US" sz="2000" dirty="0"/>
              <a:t>, као и за потрошњу у </a:t>
            </a:r>
            <a:r>
              <a:rPr lang="sr-Cyrl-CS" altLang="en-US" sz="2000" u="sng" dirty="0">
                <a:solidFill>
                  <a:srgbClr val="33CC33"/>
                </a:solidFill>
              </a:rPr>
              <a:t>свежем стању</a:t>
            </a:r>
            <a:r>
              <a:rPr lang="sr-Cyrl-CS" altLang="en-US" sz="2000" dirty="0"/>
              <a:t> (садржи највише провитамина </a:t>
            </a:r>
            <a:r>
              <a:rPr lang="sr-Cyrl-CS" altLang="en-US" sz="2000" b="1" dirty="0">
                <a:solidFill>
                  <a:srgbClr val="FF9900"/>
                </a:solidFill>
              </a:rPr>
              <a:t>А </a:t>
            </a:r>
            <a:r>
              <a:rPr lang="sr-Cyrl-CS" altLang="en-US" sz="2000" dirty="0"/>
              <a:t>од свог воћа, као и микроелемента </a:t>
            </a:r>
            <a:r>
              <a:rPr lang="sr-Cyrl-CS" altLang="en-US" sz="2000" b="1" dirty="0">
                <a:solidFill>
                  <a:srgbClr val="FF9900"/>
                </a:solidFill>
              </a:rPr>
              <a:t>Со</a:t>
            </a:r>
            <a:r>
              <a:rPr lang="sr-Cyrl-CS" altLang="en-US" sz="2000" dirty="0"/>
              <a:t>). То је једино воће чији плодови се у потпуности могу искористити (слатко језгро уместо бадема, а горко у козметичкој индустрији). </a:t>
            </a:r>
            <a:r>
              <a:rPr lang="sr-Cyrl-CS" altLang="en-US" sz="2000" b="1" dirty="0"/>
              <a:t>ПЛОД</a:t>
            </a:r>
            <a:r>
              <a:rPr lang="sr-Cyrl-CS" altLang="en-US" sz="2000" dirty="0"/>
              <a:t>: (</a:t>
            </a:r>
            <a:r>
              <a:rPr lang="sr-Cyrl-CS" altLang="en-US" sz="2000" b="1" i="1" u="sng" dirty="0"/>
              <a:t>вода 84-90%, сува мат. 10-16%</a:t>
            </a:r>
            <a:r>
              <a:rPr lang="sr-Cyrl-CS" altLang="en-US" sz="2000" dirty="0"/>
              <a:t> од чега шећери, киселине, беланчевине, витамини, аскорбинска киселина, </a:t>
            </a:r>
            <a:r>
              <a:rPr lang="sr-Cyrl-CS" altLang="en-US" sz="2000" dirty="0">
                <a:solidFill>
                  <a:srgbClr val="FF9900"/>
                </a:solidFill>
              </a:rPr>
              <a:t>јодиди, каротини...</a:t>
            </a:r>
            <a:endParaRPr lang="sr-Latn-RS" altLang="en-US" sz="2000" dirty="0">
              <a:solidFill>
                <a:srgbClr val="FF9900"/>
              </a:solidFill>
            </a:endParaRPr>
          </a:p>
          <a:p>
            <a:pPr eaLnBrk="1" hangingPunct="1">
              <a:buClr>
                <a:schemeClr val="accent4"/>
              </a:buClr>
            </a:pPr>
            <a:r>
              <a:rPr lang="sr-Cyrl-RS" altLang="en-US" sz="2000" b="1" dirty="0">
                <a:solidFill>
                  <a:srgbClr val="FF0066"/>
                </a:solidFill>
              </a:rPr>
              <a:t>РАСПРОСТРАЊЕНОСТ</a:t>
            </a:r>
            <a:r>
              <a:rPr lang="sr-Cyrl-RS" altLang="en-US" sz="2000" dirty="0"/>
              <a:t>:</a:t>
            </a:r>
            <a:r>
              <a:rPr lang="sr-Cyrl-RS" altLang="en-US" sz="2000" dirty="0">
                <a:solidFill>
                  <a:srgbClr val="FF9900"/>
                </a:solidFill>
              </a:rPr>
              <a:t> </a:t>
            </a:r>
            <a:r>
              <a:rPr lang="sr-Cyrl-CS" altLang="en-US" sz="2000" dirty="0"/>
              <a:t>Из </a:t>
            </a:r>
            <a:r>
              <a:rPr lang="sr-Cyrl-CS" altLang="en-US" sz="2000" b="1" u="sng" dirty="0"/>
              <a:t>кинеских</a:t>
            </a:r>
            <a:r>
              <a:rPr lang="sr-Cyrl-CS" altLang="en-US" sz="2000" b="1" dirty="0"/>
              <a:t> шума дивље кајсије</a:t>
            </a:r>
            <a:r>
              <a:rPr lang="sr-Cyrl-CS" altLang="en-US" sz="2000" dirty="0"/>
              <a:t> пренешене су широм света. Данас се највише гаји у Калифорнији, средњ</a:t>
            </a:r>
            <a:r>
              <a:rPr lang="en-GB" altLang="en-US" sz="2000" dirty="0"/>
              <a:t>e</a:t>
            </a:r>
            <a:r>
              <a:rPr lang="sr-Cyrl-CS" altLang="en-US" sz="2000" dirty="0"/>
              <a:t>азијским земљама и Медитерану. Највише производи </a:t>
            </a:r>
            <a:r>
              <a:rPr lang="sr-Cyrl-CS" altLang="en-US" sz="2000" b="1" dirty="0"/>
              <a:t>Европа</a:t>
            </a:r>
            <a:r>
              <a:rPr lang="sr-Cyrl-CS" altLang="en-US" sz="2000" dirty="0"/>
              <a:t> (50%), </a:t>
            </a:r>
            <a:r>
              <a:rPr lang="sr-Cyrl-CS" altLang="en-US" sz="2000" b="1" dirty="0"/>
              <a:t>САД </a:t>
            </a:r>
            <a:r>
              <a:rPr lang="sr-Cyrl-CS" altLang="en-US" sz="2000" dirty="0"/>
              <a:t>(30%), </a:t>
            </a:r>
            <a:r>
              <a:rPr lang="sr-Cyrl-CS" altLang="en-US" sz="2000" b="1" dirty="0"/>
              <a:t>Азија</a:t>
            </a:r>
            <a:r>
              <a:rPr lang="sr-Cyrl-CS" altLang="en-US" sz="2000" dirty="0"/>
              <a:t> (17%), </a:t>
            </a:r>
            <a:r>
              <a:rPr lang="sr-Cyrl-CS" altLang="en-US" sz="2000" b="1" dirty="0"/>
              <a:t>Африка </a:t>
            </a:r>
            <a:r>
              <a:rPr lang="sr-Cyrl-CS" altLang="en-US" sz="2000" dirty="0"/>
              <a:t>(8%), </a:t>
            </a:r>
            <a:r>
              <a:rPr lang="sr-Cyrl-CS" altLang="en-US" sz="2000" b="1" dirty="0"/>
              <a:t>Аустралија</a:t>
            </a:r>
            <a:r>
              <a:rPr lang="sr-Cyrl-CS" altLang="en-US" sz="2000" dirty="0"/>
              <a:t> (4%). Код нас је најраширенија око </a:t>
            </a:r>
            <a:r>
              <a:rPr lang="sr-Cyrl-CS" altLang="en-US" sz="2000" b="1" dirty="0">
                <a:solidFill>
                  <a:srgbClr val="FF0066"/>
                </a:solidFill>
              </a:rPr>
              <a:t>Суботице, Београда и Смедерева.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solidFill>
                <a:srgbClr val="FF99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sr-Cyrl-CS" alt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76EB405-9C51-4302-80E3-9CEA9A0F6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490537"/>
          </a:xfrm>
        </p:spPr>
        <p:txBody>
          <a:bodyPr/>
          <a:lstStyle/>
          <a:p>
            <a:pPr eaLnBrk="1" hangingPunct="1"/>
            <a:r>
              <a:rPr lang="sr-Cyrl-CS" altLang="en-US" sz="3200" b="1" u="sng" dirty="0">
                <a:solidFill>
                  <a:srgbClr val="0000FF"/>
                </a:solidFill>
              </a:rPr>
              <a:t>РЕЗИДБА КАЈСИЈЕ</a:t>
            </a:r>
            <a:endParaRPr lang="en-US" altLang="en-US" sz="3200" b="1" u="sng" dirty="0">
              <a:solidFill>
                <a:srgbClr val="0000FF"/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4894964-B3AA-4151-9BC9-EC1DCFA90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785738"/>
            <a:ext cx="8507412" cy="5949950"/>
          </a:xfrm>
        </p:spPr>
        <p:txBody>
          <a:bodyPr/>
          <a:lstStyle/>
          <a:p>
            <a:pPr eaLnBrk="1" hangingPunct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sr-Cyrl-CS" altLang="en-US" sz="2400" dirty="0"/>
              <a:t>Првих година </a:t>
            </a:r>
            <a:r>
              <a:rPr lang="sr-Cyrl-CS" altLang="en-US" sz="2400" u="sng" dirty="0"/>
              <a:t>расте доста брзо </a:t>
            </a:r>
            <a:r>
              <a:rPr lang="sr-Cyrl-CS" altLang="en-US" sz="2400" dirty="0"/>
              <a:t>и склона је гранању.</a:t>
            </a:r>
          </a:p>
          <a:p>
            <a:pPr eaLnBrk="1" hangingPunct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sr-Cyrl-CS" altLang="en-US" sz="2400" dirty="0"/>
              <a:t>Због ретке круне – </a:t>
            </a:r>
            <a:r>
              <a:rPr lang="sr-Cyrl-CS" altLang="en-US" sz="2400" dirty="0">
                <a:solidFill>
                  <a:srgbClr val="FF0066"/>
                </a:solidFill>
              </a:rPr>
              <a:t>нису је резали</a:t>
            </a:r>
            <a:r>
              <a:rPr lang="sr-Cyrl-CS" altLang="en-US" sz="2400" dirty="0"/>
              <a:t>!!!</a:t>
            </a:r>
          </a:p>
          <a:p>
            <a:pPr eaLnBrk="1" hangingPunct="1">
              <a:buClr>
                <a:schemeClr val="accent4"/>
              </a:buClr>
            </a:pPr>
            <a:r>
              <a:rPr lang="sr-Cyrl-CS" altLang="en-US" sz="2400" b="1" u="sng" dirty="0"/>
              <a:t>Резидбом се постиже</a:t>
            </a:r>
            <a:r>
              <a:rPr lang="sr-Cyrl-CS" altLang="en-US" sz="2400" dirty="0"/>
              <a:t>:</a:t>
            </a:r>
          </a:p>
          <a:p>
            <a:pPr marL="857250" lvl="1" indent="-457200" eaLnBrk="1" hangingPunct="1">
              <a:buClr>
                <a:schemeClr val="accent4"/>
              </a:buClr>
              <a:buFont typeface="+mj-lt"/>
              <a:buAutoNum type="arabicPeriod"/>
            </a:pPr>
            <a:r>
              <a:rPr lang="sr-Cyrl-CS" altLang="en-US" sz="2000" dirty="0">
                <a:solidFill>
                  <a:srgbClr val="33CC33"/>
                </a:solidFill>
              </a:rPr>
              <a:t>Родно дрво</a:t>
            </a:r>
            <a:r>
              <a:rPr lang="sr-Cyrl-CS" altLang="en-US" sz="2000" dirty="0"/>
              <a:t> се појављује на примарним и секундарним гранама.</a:t>
            </a:r>
          </a:p>
          <a:p>
            <a:pPr marL="857250" lvl="1" indent="-457200" eaLnBrk="1" hangingPunct="1">
              <a:buClr>
                <a:schemeClr val="accent4"/>
              </a:buClr>
              <a:buFont typeface="+mj-lt"/>
              <a:buAutoNum type="arabicPeriod"/>
            </a:pPr>
            <a:r>
              <a:rPr lang="sr-Cyrl-CS" altLang="en-US" sz="2000" dirty="0"/>
              <a:t>Врши се обнова родног дрвета - (увек је боље млађе).</a:t>
            </a:r>
          </a:p>
          <a:p>
            <a:pPr marL="857250" lvl="1" indent="-457200" eaLnBrk="1" hangingPunct="1">
              <a:buClr>
                <a:schemeClr val="accent4"/>
              </a:buClr>
              <a:buFont typeface="+mj-lt"/>
              <a:buAutoNum type="arabicPeriod"/>
            </a:pPr>
            <a:r>
              <a:rPr lang="sr-Cyrl-CS" altLang="en-US" sz="2000" dirty="0"/>
              <a:t>Спречава се огољавање скелетних грана и премештање вегетације у врхове.</a:t>
            </a:r>
          </a:p>
          <a:p>
            <a:pPr eaLnBrk="1" hangingPunct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sr-Cyrl-CS" altLang="en-US" sz="2400" dirty="0"/>
              <a:t>Нарочито се препоручује код старијих стабала.</a:t>
            </a:r>
          </a:p>
          <a:p>
            <a:pPr eaLnBrk="1" hangingPunct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sr-Cyrl-CS" altLang="en-US" sz="2400" dirty="0">
                <a:solidFill>
                  <a:srgbClr val="FF0066"/>
                </a:solidFill>
              </a:rPr>
              <a:t>МАЈСКЕ КИТИЦЕ </a:t>
            </a:r>
            <a:r>
              <a:rPr lang="sr-Cyrl-CS" altLang="en-US" sz="2400" dirty="0"/>
              <a:t>– су највише при основи и доносе највише рода, али их након 4 год. </a:t>
            </a:r>
            <a:r>
              <a:rPr lang="sr-Cyrl-CS" altLang="en-US" sz="2400" b="1" i="1" u="sng" dirty="0"/>
              <a:t>проређујемо.</a:t>
            </a:r>
          </a:p>
          <a:p>
            <a:pPr eaLnBrk="1" hangingPunct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sr-Cyrl-CS" altLang="en-US" sz="2400" dirty="0">
                <a:solidFill>
                  <a:srgbClr val="FF0066"/>
                </a:solidFill>
              </a:rPr>
              <a:t>МЕШОВИТЕ РОДНЕ ГРАНЧИЦЕ </a:t>
            </a:r>
            <a:r>
              <a:rPr lang="sr-Cyrl-CS" altLang="en-US" sz="2400" dirty="0"/>
              <a:t>– су при врху и њих само </a:t>
            </a:r>
            <a:r>
              <a:rPr lang="sr-Cyrl-CS" altLang="en-US" sz="2400" b="1" i="1" u="sng" dirty="0"/>
              <a:t>проређујемо</a:t>
            </a:r>
            <a:r>
              <a:rPr lang="sr-Cyrl-CS" altLang="en-US" sz="2400" dirty="0"/>
              <a:t>, а никад не прекраћујемо.</a:t>
            </a:r>
          </a:p>
          <a:p>
            <a:pPr eaLnBrk="1" hangingPunct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sr-Cyrl-CS" altLang="en-US" sz="2400" dirty="0"/>
              <a:t>Превише издужене (бујне) гране </a:t>
            </a:r>
            <a:r>
              <a:rPr lang="sr-Cyrl-CS" altLang="en-US" sz="2400" u="sng" dirty="0">
                <a:solidFill>
                  <a:srgbClr val="FF0066"/>
                </a:solidFill>
              </a:rPr>
              <a:t>преводимо</a:t>
            </a:r>
            <a:r>
              <a:rPr lang="sr-Cyrl-CS" altLang="en-US" sz="2400" dirty="0"/>
              <a:t>.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Scan0001">
            <a:extLst>
              <a:ext uri="{FF2B5EF4-FFF2-40B4-BE49-F238E27FC236}">
                <a16:creationId xmlns:a16="http://schemas.microsoft.com/office/drawing/2014/main" id="{82813654-72B5-4A20-BB0A-42A8309FCB50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-7938"/>
            <a:ext cx="8137525" cy="6865938"/>
          </a:xfrm>
          <a:noFill/>
        </p:spPr>
      </p:pic>
      <p:sp>
        <p:nvSpPr>
          <p:cNvPr id="26627" name="AutoShape 5">
            <a:extLst>
              <a:ext uri="{FF2B5EF4-FFF2-40B4-BE49-F238E27FC236}">
                <a16:creationId xmlns:a16="http://schemas.microsoft.com/office/drawing/2014/main" id="{D5BF830D-193D-477C-AA6B-C256F1314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549275"/>
            <a:ext cx="341313" cy="1408113"/>
          </a:xfrm>
          <a:prstGeom prst="downArrow">
            <a:avLst>
              <a:gd name="adj1" fmla="val 50000"/>
              <a:gd name="adj2" fmla="val 103139"/>
            </a:avLst>
          </a:prstGeom>
          <a:solidFill>
            <a:schemeClr val="accent1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r-Latn-CS" altLang="en-US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>
            <a:extLst>
              <a:ext uri="{FF2B5EF4-FFF2-40B4-BE49-F238E27FC236}">
                <a16:creationId xmlns:a16="http://schemas.microsoft.com/office/drawing/2014/main" id="{CD0B3A1D-B360-454D-B9AB-6704DEDC23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620688"/>
            <a:ext cx="8712968" cy="5832648"/>
          </a:xfrm>
        </p:spPr>
        <p:txBody>
          <a:bodyPr/>
          <a:lstStyle/>
          <a:p>
            <a:pPr marL="0" indent="0" eaLnBrk="1" hangingPunct="1">
              <a:buClr>
                <a:schemeClr val="accent4"/>
              </a:buClr>
              <a:buNone/>
              <a:defRPr/>
            </a:pPr>
            <a:r>
              <a:rPr lang="sr-Cyrl-CS" altLang="en-US" sz="2400" b="1" u="sng" dirty="0">
                <a:solidFill>
                  <a:srgbClr val="0000FF"/>
                </a:solidFill>
              </a:rPr>
              <a:t>ПРОРЕЂИВАЊЕ ПЛОДОВА</a:t>
            </a:r>
            <a:r>
              <a:rPr lang="sr-Cyrl-CS" altLang="en-US" sz="2400" b="1" dirty="0">
                <a:solidFill>
                  <a:srgbClr val="0000FF"/>
                </a:solidFill>
              </a:rPr>
              <a:t> </a:t>
            </a:r>
            <a:r>
              <a:rPr lang="sr-Cyrl-CS" altLang="en-US" sz="2400" dirty="0"/>
              <a:t>- код нас се ретко примењује, али добијамо квалитетније плодове</a:t>
            </a:r>
          </a:p>
          <a:p>
            <a:pPr eaLnBrk="1" hangingPunct="1">
              <a:buClr>
                <a:schemeClr val="accent4"/>
              </a:buClr>
              <a:defRPr/>
            </a:pPr>
            <a:endParaRPr lang="sr-Cyrl-CS" sz="2400" b="1" u="sng" dirty="0">
              <a:solidFill>
                <a:srgbClr val="0000FF"/>
              </a:solidFill>
            </a:endParaRPr>
          </a:p>
          <a:p>
            <a:pPr marL="0" indent="0" eaLnBrk="1" hangingPunct="1">
              <a:buClr>
                <a:schemeClr val="accent4"/>
              </a:buClr>
              <a:buNone/>
              <a:defRPr/>
            </a:pPr>
            <a:r>
              <a:rPr lang="sr-Cyrl-CS" sz="2400" b="1" u="sng" dirty="0">
                <a:solidFill>
                  <a:srgbClr val="0000FF"/>
                </a:solidFill>
              </a:rPr>
              <a:t>БЕРБА ПЛОДОВА</a:t>
            </a:r>
            <a:endParaRPr lang="sr-Cyrl-CS" sz="2400" b="1" dirty="0"/>
          </a:p>
          <a:p>
            <a:pPr eaLnBrk="1" hangingPunct="1">
              <a:buClr>
                <a:schemeClr val="accent4"/>
              </a:buClr>
              <a:defRPr/>
            </a:pPr>
            <a:r>
              <a:rPr lang="sr-Cyrl-CS" sz="2400" dirty="0"/>
              <a:t>БЕРБА ТРАЈЕ од </a:t>
            </a:r>
            <a:r>
              <a:rPr lang="sr-Cyrl-CS" sz="2400" dirty="0">
                <a:solidFill>
                  <a:srgbClr val="FF0066"/>
                </a:solidFill>
              </a:rPr>
              <a:t>краја </a:t>
            </a:r>
            <a:r>
              <a:rPr lang="sr-Cyrl-CS" sz="2400" b="1" u="sng" dirty="0">
                <a:solidFill>
                  <a:srgbClr val="FF0066"/>
                </a:solidFill>
              </a:rPr>
              <a:t>јуна</a:t>
            </a:r>
            <a:r>
              <a:rPr lang="sr-Cyrl-CS" sz="2400" dirty="0">
                <a:solidFill>
                  <a:srgbClr val="FF0066"/>
                </a:solidFill>
              </a:rPr>
              <a:t> до почетка </a:t>
            </a:r>
            <a:r>
              <a:rPr lang="sr-Cyrl-CS" sz="2400" b="1" u="sng" dirty="0">
                <a:solidFill>
                  <a:srgbClr val="FF0066"/>
                </a:solidFill>
              </a:rPr>
              <a:t>августа</a:t>
            </a:r>
            <a:r>
              <a:rPr lang="sr-Cyrl-CS" sz="2400" b="1" dirty="0"/>
              <a:t>.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sr-Cyrl-CS" sz="2400" dirty="0"/>
              <a:t>ВРЕМЕ БЕРБЕ </a:t>
            </a:r>
            <a:r>
              <a:rPr lang="sr-Cyrl-CS" sz="2400" b="1" i="1" dirty="0">
                <a:solidFill>
                  <a:srgbClr val="996600"/>
                </a:solidFill>
              </a:rPr>
              <a:t>зависи од намене</a:t>
            </a:r>
            <a:r>
              <a:rPr lang="sr-Cyrl-CS" sz="2400" dirty="0"/>
              <a:t> плодова:</a:t>
            </a:r>
          </a:p>
          <a:p>
            <a:pPr marL="857250" lvl="1" indent="-457200" eaLnBrk="1" hangingPunct="1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sr-Cyrl-CS" sz="2000" b="1" dirty="0"/>
              <a:t>ако се плодови дуже транспортују </a:t>
            </a:r>
            <a:r>
              <a:rPr lang="sr-Cyrl-CS" sz="2000" dirty="0"/>
              <a:t>- беремо их нешто раније.</a:t>
            </a:r>
          </a:p>
          <a:p>
            <a:pPr marL="857250" lvl="1" indent="-457200" eaLnBrk="1" hangingPunct="1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sr-Cyrl-CS" sz="2000" b="1" dirty="0"/>
              <a:t>за сушење и прераду </a:t>
            </a:r>
            <a:r>
              <a:rPr lang="sr-Cyrl-CS" sz="2000" dirty="0"/>
              <a:t>- кад су потпуно зрели.</a:t>
            </a:r>
          </a:p>
          <a:p>
            <a:pPr marL="857250" lvl="1" indent="-457200" eaLnBrk="1" hangingPunct="1">
              <a:buClr>
                <a:schemeClr val="accent4"/>
              </a:buClr>
              <a:buFont typeface="+mj-lt"/>
              <a:buAutoNum type="arabicPeriod"/>
              <a:defRPr/>
            </a:pPr>
            <a:r>
              <a:rPr lang="sr-Cyrl-CS" sz="2000" b="1" dirty="0"/>
              <a:t>за ракију </a:t>
            </a:r>
            <a:r>
              <a:rPr lang="sr-Cyrl-CS" sz="2000" dirty="0"/>
              <a:t>- могу и презрели.</a:t>
            </a:r>
          </a:p>
          <a:p>
            <a:pPr eaLnBrk="1" hangingPunct="1">
              <a:buClr>
                <a:schemeClr val="accent4"/>
              </a:buClr>
              <a:defRPr/>
            </a:pPr>
            <a:endParaRPr lang="sr-Cyrl-CS" sz="2400" dirty="0"/>
          </a:p>
          <a:p>
            <a:pPr marL="0" indent="0" eaLnBrk="1" hangingPunct="1">
              <a:buClr>
                <a:schemeClr val="accent4"/>
              </a:buClr>
              <a:buNone/>
              <a:defRPr/>
            </a:pPr>
            <a:r>
              <a:rPr lang="sr-Cyrl-CS" sz="2400" b="1" u="sng" dirty="0">
                <a:solidFill>
                  <a:srgbClr val="0000FF"/>
                </a:solidFill>
              </a:rPr>
              <a:t>ЧУВАЊЕ ПЛОДОВА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sr-Cyrl-CS" sz="2400" dirty="0"/>
              <a:t>Чувамо неоштећене плодове </a:t>
            </a:r>
            <a:r>
              <a:rPr lang="sr-Cyrl-CS" sz="2400" u="sng" dirty="0">
                <a:solidFill>
                  <a:schemeClr val="accent6">
                    <a:lumMod val="75000"/>
                  </a:schemeClr>
                </a:solidFill>
              </a:rPr>
              <a:t>са петељком</a:t>
            </a:r>
            <a:r>
              <a:rPr lang="sr-Cyrl-CS" sz="2400" dirty="0"/>
              <a:t>. 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sr-Cyrl-CS" sz="2400" dirty="0"/>
              <a:t>Краткотрајно, око </a:t>
            </a:r>
            <a:r>
              <a:rPr lang="sr-Cyrl-CS" sz="2400" dirty="0">
                <a:solidFill>
                  <a:srgbClr val="FF0066"/>
                </a:solidFill>
              </a:rPr>
              <a:t>30 дана</a:t>
            </a:r>
            <a:r>
              <a:rPr lang="sr-Cyrl-CS" sz="2400" dirty="0"/>
              <a:t> на Т  1-2°С, а затим плод </a:t>
            </a:r>
            <a:r>
              <a:rPr lang="sr-Cyrl-CS" sz="2400" u="sng" dirty="0">
                <a:solidFill>
                  <a:srgbClr val="800080"/>
                </a:solidFill>
              </a:rPr>
              <a:t>губи на укусу и месо се распада</a:t>
            </a:r>
            <a:r>
              <a:rPr lang="sr-Cyrl-CS" sz="2400" dirty="0"/>
              <a:t>!!!</a:t>
            </a:r>
            <a:endParaRPr lang="en-US" sz="2400" b="1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E61667-D67F-4D33-87C2-6B2F15C58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/>
          <a:lstStyle/>
          <a:p>
            <a:pPr>
              <a:defRPr/>
            </a:pPr>
            <a:r>
              <a:rPr lang="sr-Cyrl-CS" b="1" u="sng" dirty="0">
                <a:solidFill>
                  <a:schemeClr val="accent6">
                    <a:lumMod val="75000"/>
                  </a:schemeClr>
                </a:solidFill>
              </a:rPr>
              <a:t>Берба плодова</a:t>
            </a: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9699" name="Content Placeholder 8">
            <a:extLst>
              <a:ext uri="{FF2B5EF4-FFF2-40B4-BE49-F238E27FC236}">
                <a16:creationId xmlns:a16="http://schemas.microsoft.com/office/drawing/2014/main" id="{DC14C77E-63E3-4823-B86A-195C1D5D07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8188" y="1916113"/>
            <a:ext cx="4616450" cy="3457575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34802C-255D-45AA-8F15-7C02B726EABC}"/>
              </a:ext>
            </a:extLst>
          </p:cNvPr>
          <p:cNvSpPr/>
          <p:nvPr/>
        </p:nvSpPr>
        <p:spPr>
          <a:xfrm>
            <a:off x="1" y="5301208"/>
            <a:ext cx="385192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sr-Cyrl-C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Са петељком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9701" name="Content Placeholder 2">
            <a:extLst>
              <a:ext uri="{FF2B5EF4-FFF2-40B4-BE49-F238E27FC236}">
                <a16:creationId xmlns:a16="http://schemas.microsoft.com/office/drawing/2014/main" id="{38CB8771-36E3-431F-B725-539625E1DA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4564063" cy="324008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EBA558-251A-498A-9432-2C233EFFFE9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1498774"/>
            <a:ext cx="8229600" cy="3802434"/>
          </a:xfrm>
        </p:spPr>
        <p:txBody>
          <a:bodyPr/>
          <a:lstStyle/>
          <a:p>
            <a:pPr marL="0" indent="0">
              <a:buNone/>
            </a:pPr>
            <a:r>
              <a:rPr lang="sr-Cyrl-RS" dirty="0"/>
              <a:t>Литература:</a:t>
            </a:r>
          </a:p>
          <a:p>
            <a:r>
              <a:rPr lang="sr-Cyrl-RS" dirty="0"/>
              <a:t>Др Спасоје Булатовић, др Мирјана Булатовић-Даниловић: „ПОСЕБНО ВОЋАРСТВО за </a:t>
            </a:r>
            <a:r>
              <a:rPr lang="en-US" dirty="0"/>
              <a:t>IV</a:t>
            </a:r>
            <a:r>
              <a:rPr lang="sr-Cyrl-RS" dirty="0"/>
              <a:t> разред пољопривредне школе“, треће издање, Завод за уџбенике и наставна средства, Београд 2004.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9262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07E94A60-A8D2-4917-B8FB-C90C0175065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pPr eaLnBrk="1" hangingPunct="1"/>
            <a:r>
              <a:rPr lang="sr-Cyrl-CS" altLang="en-US" sz="3600" b="1" i="1" u="sng" dirty="0">
                <a:solidFill>
                  <a:srgbClr val="FF9900"/>
                </a:solidFill>
              </a:rPr>
              <a:t>НЕКИ ПРОИЗВОДИ ОД КАЈСИЈЕ</a:t>
            </a:r>
            <a:endParaRPr lang="en-US" altLang="en-US" sz="3600" b="1" i="1" u="sng" dirty="0">
              <a:solidFill>
                <a:srgbClr val="FF9900"/>
              </a:solidFill>
            </a:endParaRPr>
          </a:p>
        </p:txBody>
      </p:sp>
      <p:pic>
        <p:nvPicPr>
          <p:cNvPr id="4099" name="Picture 9" descr="99a481af8847e736c18815410c1f700b_content_medium">
            <a:extLst>
              <a:ext uri="{FF2B5EF4-FFF2-40B4-BE49-F238E27FC236}">
                <a16:creationId xmlns:a16="http://schemas.microsoft.com/office/drawing/2014/main" id="{E33ABA97-715A-47F7-A231-931D6FA8BFFF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536" y="681038"/>
            <a:ext cx="3708400" cy="2846387"/>
          </a:xfrm>
          <a:noFill/>
        </p:spPr>
      </p:pic>
      <p:pic>
        <p:nvPicPr>
          <p:cNvPr id="4101" name="Picture 11" descr="aff069b9a0eab47dfe0c1a36b2485004_content_large">
            <a:extLst>
              <a:ext uri="{FF2B5EF4-FFF2-40B4-BE49-F238E27FC236}">
                <a16:creationId xmlns:a16="http://schemas.microsoft.com/office/drawing/2014/main" id="{6B3C850E-FFC7-451D-9B8D-CF810128F604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842" y="3619500"/>
            <a:ext cx="4248150" cy="3190875"/>
          </a:xfrm>
          <a:noFill/>
        </p:spPr>
      </p:pic>
      <p:pic>
        <p:nvPicPr>
          <p:cNvPr id="4102" name="Picture 12" descr="c119_p1906m">
            <a:extLst>
              <a:ext uri="{FF2B5EF4-FFF2-40B4-BE49-F238E27FC236}">
                <a16:creationId xmlns:a16="http://schemas.microsoft.com/office/drawing/2014/main" id="{E5405CD4-E45D-47C4-B524-913130A41791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4094" y="3752849"/>
            <a:ext cx="2765425" cy="2924175"/>
          </a:xfrm>
          <a:noFill/>
        </p:spPr>
      </p:pic>
      <p:pic>
        <p:nvPicPr>
          <p:cNvPr id="4100" name="Picture 10" descr="778">
            <a:extLst>
              <a:ext uri="{FF2B5EF4-FFF2-40B4-BE49-F238E27FC236}">
                <a16:creationId xmlns:a16="http://schemas.microsoft.com/office/drawing/2014/main" id="{5FC02F35-0632-4671-BDCC-A861155920BE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8838" y="656432"/>
            <a:ext cx="2609850" cy="3313112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2057B42F-2AB5-4EA2-8DBF-B0DBC640EB8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3" name="Picture 9" descr="caj_c_kajsija">
            <a:extLst>
              <a:ext uri="{FF2B5EF4-FFF2-40B4-BE49-F238E27FC236}">
                <a16:creationId xmlns:a16="http://schemas.microsoft.com/office/drawing/2014/main" id="{06F8A549-CE89-4F2C-81B6-3F1501C1D6F4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1600"/>
            <a:ext cx="4643438" cy="3684588"/>
          </a:xfrm>
          <a:noFill/>
        </p:spPr>
      </p:pic>
      <p:pic>
        <p:nvPicPr>
          <p:cNvPr id="5124" name="Picture 10" descr="pr_strudle_kajsija6">
            <a:extLst>
              <a:ext uri="{FF2B5EF4-FFF2-40B4-BE49-F238E27FC236}">
                <a16:creationId xmlns:a16="http://schemas.microsoft.com/office/drawing/2014/main" id="{15056A98-0DFD-401F-BA4F-B95F8B3DEAC6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12713"/>
            <a:ext cx="4716462" cy="3546475"/>
          </a:xfrm>
          <a:noFill/>
        </p:spPr>
      </p:pic>
      <p:pic>
        <p:nvPicPr>
          <p:cNvPr id="5125" name="Picture 11" descr="suva-kajsija">
            <a:extLst>
              <a:ext uri="{FF2B5EF4-FFF2-40B4-BE49-F238E27FC236}">
                <a16:creationId xmlns:a16="http://schemas.microsoft.com/office/drawing/2014/main" id="{8254C963-13F7-40B5-8628-9B5A43671111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46475"/>
            <a:ext cx="5148263" cy="3270250"/>
          </a:xfrm>
          <a:noFill/>
        </p:spPr>
      </p:pic>
      <p:pic>
        <p:nvPicPr>
          <p:cNvPr id="5126" name="Picture 14" descr="zlatnaD">
            <a:extLst>
              <a:ext uri="{FF2B5EF4-FFF2-40B4-BE49-F238E27FC236}">
                <a16:creationId xmlns:a16="http://schemas.microsoft.com/office/drawing/2014/main" id="{1DC56388-2890-4A4E-BADE-51874266D71F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7588" y="3429000"/>
            <a:ext cx="2146300" cy="3429000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C45F8B8-2562-4980-9680-095CA3C5C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11669"/>
            <a:ext cx="8229600" cy="490537"/>
          </a:xfrm>
        </p:spPr>
        <p:txBody>
          <a:bodyPr/>
          <a:lstStyle/>
          <a:p>
            <a:pPr eaLnBrk="1" hangingPunct="1"/>
            <a:r>
              <a:rPr lang="sr-Cyrl-CS" altLang="en-US" sz="3200" b="1" u="sng" dirty="0">
                <a:solidFill>
                  <a:schemeClr val="tx1"/>
                </a:solidFill>
              </a:rPr>
              <a:t>МОРФОЛОШКО-БИОЛОШКЕ ОСОБИНЕ</a:t>
            </a:r>
            <a:endParaRPr lang="en-US" altLang="en-US" sz="3200" b="1" u="sng" dirty="0">
              <a:solidFill>
                <a:schemeClr val="tx1"/>
              </a:solidFill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1A7BAC5-B39F-4788-8B6D-D8679F25A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773610"/>
            <a:ext cx="8856662" cy="446370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sr-Cyrl-CS" altLang="en-US" sz="2400" u="sng" dirty="0"/>
              <a:t>КОРЕН </a:t>
            </a:r>
            <a:r>
              <a:rPr lang="sr-Cyrl-CS" altLang="en-US" sz="2400" dirty="0"/>
              <a:t>- површински, </a:t>
            </a:r>
            <a:r>
              <a:rPr lang="sr-Cyrl-CS" altLang="en-US" sz="2400" dirty="0">
                <a:solidFill>
                  <a:srgbClr val="FF5050"/>
                </a:solidFill>
              </a:rPr>
              <a:t>црвенкаст</a:t>
            </a:r>
            <a:r>
              <a:rPr lang="sr-Cyrl-CS" altLang="en-US" sz="2400" dirty="0"/>
              <a:t>, без изражене сржне жиле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sr-Cyrl-CS" altLang="en-US" sz="2400" u="sng" dirty="0"/>
              <a:t>КРУНА </a:t>
            </a:r>
            <a:r>
              <a:rPr lang="sr-Cyrl-CS" altLang="en-US" sz="2400" dirty="0"/>
              <a:t>- ретка, а воћка је средње развијена. Најбројније родне гранчице су </a:t>
            </a:r>
            <a:r>
              <a:rPr lang="sr-Cyrl-CS" altLang="en-US" sz="2400" dirty="0">
                <a:solidFill>
                  <a:srgbClr val="0000FF"/>
                </a:solidFill>
              </a:rPr>
              <a:t>мајски букетићи</a:t>
            </a:r>
            <a:r>
              <a:rPr lang="sr-Cyrl-CS" altLang="en-US" sz="2400" dirty="0"/>
              <a:t>, али и </a:t>
            </a:r>
            <a:r>
              <a:rPr lang="sr-Cyrl-CS" altLang="en-US" sz="2400" dirty="0">
                <a:solidFill>
                  <a:srgbClr val="0000FF"/>
                </a:solidFill>
              </a:rPr>
              <a:t>1-годишње родне гранчице</a:t>
            </a:r>
            <a:r>
              <a:rPr lang="sr-Cyrl-CS" altLang="en-US" sz="2400" dirty="0"/>
              <a:t> </a:t>
            </a:r>
            <a:r>
              <a:rPr lang="sr-Cyrl-CS" altLang="en-US" sz="2400" i="1" u="sng" dirty="0"/>
              <a:t>са различито распоређеним цветним пупољцима. </a:t>
            </a:r>
            <a:r>
              <a:rPr lang="sr-Cyrl-CS" altLang="en-US" sz="2400" dirty="0"/>
              <a:t>То је воћка која </a:t>
            </a:r>
            <a:r>
              <a:rPr lang="sr-Cyrl-CS" altLang="en-US" sz="2400" dirty="0">
                <a:solidFill>
                  <a:srgbClr val="FF0066"/>
                </a:solidFill>
              </a:rPr>
              <a:t>рано цвета</a:t>
            </a:r>
            <a:r>
              <a:rPr lang="sr-Cyrl-CS" altLang="en-US" sz="2400" dirty="0"/>
              <a:t>!!!  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sr-Cyrl-CS" altLang="en-US" sz="2400" dirty="0"/>
              <a:t>Рано почиње са плодоношењем, обилно и редовно рађа </a:t>
            </a:r>
            <a:r>
              <a:rPr lang="sr-Cyrl-CS" altLang="en-US" sz="2400" dirty="0">
                <a:solidFill>
                  <a:srgbClr val="FF0066"/>
                </a:solidFill>
              </a:rPr>
              <a:t>(ако није било измрзавања!!!)</a:t>
            </a:r>
            <a:r>
              <a:rPr lang="sr-Cyrl-CS" altLang="en-US" sz="2400" dirty="0"/>
              <a:t>.</a:t>
            </a:r>
            <a:r>
              <a:rPr lang="sr-Cyrl-CS" altLang="en-US" sz="2400" dirty="0">
                <a:solidFill>
                  <a:srgbClr val="FF0066"/>
                </a:solidFill>
              </a:rPr>
              <a:t> </a:t>
            </a:r>
            <a:r>
              <a:rPr lang="sr-Cyrl-CS" altLang="en-US" sz="2400" dirty="0"/>
              <a:t>Приноси су различити (50-200 кг/стаблу).</a:t>
            </a:r>
            <a:br>
              <a:rPr lang="sr-Cyrl-CS" altLang="en-US" sz="2400" dirty="0"/>
            </a:br>
            <a:r>
              <a:rPr lang="sr-Cyrl-CS" altLang="en-US" sz="2400" dirty="0"/>
              <a:t>Плодови сазревају </a:t>
            </a:r>
            <a:r>
              <a:rPr lang="sr-Cyrl-CS" altLang="en-US" sz="2400" u="sng" dirty="0">
                <a:solidFill>
                  <a:srgbClr val="FFC000"/>
                </a:solidFill>
              </a:rPr>
              <a:t>од </a:t>
            </a:r>
            <a:r>
              <a:rPr lang="sr-Cyrl-CS" altLang="en-US" sz="2400" b="1" u="sng" dirty="0">
                <a:solidFill>
                  <a:srgbClr val="FFC000"/>
                </a:solidFill>
              </a:rPr>
              <a:t>краја ЈУНА</a:t>
            </a:r>
            <a:r>
              <a:rPr lang="sr-Cyrl-CS" altLang="en-US" sz="2400" u="sng" dirty="0">
                <a:solidFill>
                  <a:srgbClr val="FFC000"/>
                </a:solidFill>
              </a:rPr>
              <a:t> </a:t>
            </a:r>
            <a:r>
              <a:rPr lang="sr-Cyrl-CS" altLang="en-US" sz="2400" dirty="0"/>
              <a:t>и свежи плодови су доступни тржишту 4-5 недеља.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r-Cyrl-CS" altLang="en-US" sz="2400" dirty="0"/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</a:pPr>
            <a:endParaRPr lang="en-US" altLang="en-US" sz="2400" i="1" u="sng" dirty="0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75CF9E96-F9F0-4A39-BE72-82F6A808DA9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sr-Cyrl-CS" altLang="en-US" sz="3200" b="1" u="sng" dirty="0">
                <a:solidFill>
                  <a:srgbClr val="FF9900"/>
                </a:solidFill>
              </a:rPr>
              <a:t>ПРИМЕР ОБИЛНЕ РОДНОСТИ КАЈСИЈЕ </a:t>
            </a:r>
            <a:endParaRPr lang="en-US" altLang="en-US" sz="3200" b="1" u="sng" dirty="0">
              <a:solidFill>
                <a:srgbClr val="FF9900"/>
              </a:solidFill>
            </a:endParaRPr>
          </a:p>
        </p:txBody>
      </p:sp>
      <p:pic>
        <p:nvPicPr>
          <p:cNvPr id="8195" name="Picture 9" descr="sl_avlija_kajsija_b">
            <a:extLst>
              <a:ext uri="{FF2B5EF4-FFF2-40B4-BE49-F238E27FC236}">
                <a16:creationId xmlns:a16="http://schemas.microsoft.com/office/drawing/2014/main" id="{C6C452F8-58F1-4DEC-9E1A-7308EAE5F994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73100"/>
            <a:ext cx="4284663" cy="2944813"/>
          </a:xfrm>
          <a:noFill/>
        </p:spPr>
      </p:pic>
      <p:pic>
        <p:nvPicPr>
          <p:cNvPr id="8196" name="Picture 10" descr="sl_kajsija_rodila_07_b">
            <a:extLst>
              <a:ext uri="{FF2B5EF4-FFF2-40B4-BE49-F238E27FC236}">
                <a16:creationId xmlns:a16="http://schemas.microsoft.com/office/drawing/2014/main" id="{44E677A6-730E-49FF-AF2F-25428112AEDF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288" y="620713"/>
            <a:ext cx="4176712" cy="3024187"/>
          </a:xfrm>
          <a:noFill/>
        </p:spPr>
      </p:pic>
      <p:pic>
        <p:nvPicPr>
          <p:cNvPr id="8197" name="Picture 15" descr="sl_kajsija_rodila_071_b">
            <a:extLst>
              <a:ext uri="{FF2B5EF4-FFF2-40B4-BE49-F238E27FC236}">
                <a16:creationId xmlns:a16="http://schemas.microsoft.com/office/drawing/2014/main" id="{D1194A99-2DE1-4DAF-8277-90BE87C536EA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644900"/>
            <a:ext cx="4140200" cy="3249613"/>
          </a:xfrm>
          <a:noFill/>
        </p:spPr>
      </p:pic>
      <p:pic>
        <p:nvPicPr>
          <p:cNvPr id="8198" name="Picture 16" descr="sl_jesen_063_b">
            <a:extLst>
              <a:ext uri="{FF2B5EF4-FFF2-40B4-BE49-F238E27FC236}">
                <a16:creationId xmlns:a16="http://schemas.microsoft.com/office/drawing/2014/main" id="{B478CAD3-9454-4442-8F5C-41C439BFF351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4425"/>
            <a:ext cx="4284663" cy="3214688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3-Voce38-100">
            <a:extLst>
              <a:ext uri="{FF2B5EF4-FFF2-40B4-BE49-F238E27FC236}">
                <a16:creationId xmlns:a16="http://schemas.microsoft.com/office/drawing/2014/main" id="{E182D7A8-BB1B-432F-8784-F14478267E34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0700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kajsija">
            <a:extLst>
              <a:ext uri="{FF2B5EF4-FFF2-40B4-BE49-F238E27FC236}">
                <a16:creationId xmlns:a16="http://schemas.microsoft.com/office/drawing/2014/main" id="{91F598FB-BD42-4F28-A41B-95544701DA93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975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23883946">
            <a:extLst>
              <a:ext uri="{FF2B5EF4-FFF2-40B4-BE49-F238E27FC236}">
                <a16:creationId xmlns:a16="http://schemas.microsoft.com/office/drawing/2014/main" id="{A2630883-076B-4808-9793-13DA5EE8FD20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8"/>
            <a:ext cx="9144000" cy="6858000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939</Words>
  <Application>Microsoft Office PowerPoint</Application>
  <PresentationFormat>On-screen Show (4:3)</PresentationFormat>
  <Paragraphs>70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Default Design</vt:lpstr>
      <vt:lpstr>КАЈСИЈА – PRUNUS SP. Prunus armeniaca, Аrmeniaca vulgaris</vt:lpstr>
      <vt:lpstr>ПОРЕКЛО, ЗНАЧАЈ И РАСПРОСТРАЊЕНОСТ КАЈСИЈЕ</vt:lpstr>
      <vt:lpstr>НЕКИ ПРОИЗВОДИ ОД КАЈСИЈЕ</vt:lpstr>
      <vt:lpstr>PowerPoint Presentation</vt:lpstr>
      <vt:lpstr>МОРФОЛОШКО-БИОЛОШКЕ ОСОБИНЕ</vt:lpstr>
      <vt:lpstr>ПРИМЕР ОБИЛНЕ РОДНОСТИ КАЈСИЈЕ </vt:lpstr>
      <vt:lpstr>PowerPoint Presentation</vt:lpstr>
      <vt:lpstr>PowerPoint Presentation</vt:lpstr>
      <vt:lpstr>PowerPoint Presentation</vt:lpstr>
      <vt:lpstr>PowerPoint Presentation</vt:lpstr>
      <vt:lpstr>ЕКОЛОШКИ  УСЛОВИ ГАЈЕЊА  И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АГРОТЕХНИКА И ПОМОТЕХНИКА КАЈСИЈЕ</vt:lpstr>
      <vt:lpstr>ОДРЖАВАЊЕ ЗЕМЉИШТА И ЂУБРЕЊЕ</vt:lpstr>
      <vt:lpstr>РЕЗИДБА КАЈСИЈЕ</vt:lpstr>
      <vt:lpstr>PowerPoint Presentation</vt:lpstr>
      <vt:lpstr>PowerPoint Presentation</vt:lpstr>
      <vt:lpstr>Берба плодова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КАЈСИЈА- Prunus armeniaca</dc:title>
  <dc:creator>Milan i Slavica</dc:creator>
  <cp:lastModifiedBy>MarijaJelena</cp:lastModifiedBy>
  <cp:revision>57</cp:revision>
  <dcterms:created xsi:type="dcterms:W3CDTF">2010-01-26T09:40:58Z</dcterms:created>
  <dcterms:modified xsi:type="dcterms:W3CDTF">2020-03-18T23:06:45Z</dcterms:modified>
</cp:coreProperties>
</file>